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3" r:id="rId4"/>
    <p:sldMasterId id="2147483684" r:id="rId5"/>
    <p:sldMasterId id="2147483685" r:id="rId6"/>
    <p:sldMasterId id="214748368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68335AC-CCD1-4413-92D0-2BB784FC1801}">
  <a:tblStyle styleId="{468335AC-CCD1-4413-92D0-2BB784FC180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96D9B745-45FE-42F8-8CA1-2868F0DAAB91}"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5b71128e10_0_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5b71128e1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Art History booklet, your reference photos, your good copy, your brushes, your palette, and two containers of water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nevojitet broshura juaj e Historisë së Artit, fotot tuaja referuese, kopja juaj e mirë, furçat tuaja, paleta juaj dhe dy enë me ujë.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የእርስዎን የጥበብ ታሪክ ቡክሌት፣ የማጣቀሻ ፎቶዎችዎ፣ ጥሩ ቅጂዎ፣ ብሩሽዎችዎ፣ ቤተ-ስዕልዎ እና ሁለት የውሃ ማጠራቀሚያዎች ያስፈልጉዎታል።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تحتاج إلى كتيب تاريخ الفن الخاص بك، وصورك المرجعية، ونسختك الجيدة، وفرشاتك، ولوحة الألوان الخاصة بك، وحاويتين من الماء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է ձեր արվեստի պատմության գրքույկը, ձեր տեղեկատու լուսանկարները, ձեր լավ օրինակը, ձեր վրձինները, ձեր պալիտրան և երկու տարա ջուր։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el vostre llibret d'Història de l'Art, les vostres fotos de referència, el vostre bon exemplar, els vostres pinzells, la vostra paleta i dos recipients d'aigua.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今天你需要你的艺术史小册子、你的参考照片、你的好副本、你的画笔、你的调色板和两罐水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kunstgeschiedenisboekje, je referentiefoto's, je goede exemplaar, je penselen, je palet en twee bakken water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کتابچه تاریخ هنر، عکس‌های مرجع، نسخه خوب، قلم‌موها، پالت و دو ظرف آب نیاز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avez besoin de votre livret d'histoire de l'art, de vos photos de référence, de votre bonne copie, de vos pinceaux, de votre palette et de deux récipients d'eau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brauchen Sie Ihr Kunstgeschichtsheft, Ihre Referenzfotos, Ihr gutes Exemplar, Ihre Pinsel, Ihre Palette und zwei Behälter mit Wasser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કલા ઇતિહાસ પુસ્તિકા, તમારા સંદર્ભ ફોટા, તમારી સારી નકલ, તમારા બ્રશ, તમારી પેલેટ અને પાણીના બે કન્ટેનરની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कला इतिहास पुस्तिका, अपने संदर्भ फ़ोटो, अपनी अच्छी कॉपी, अपने ब्रश, अपने पैलेट और पानी के दो कंटेनरों की आवश्यकता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hai bisogno del tuo opuscolo di storia dell'arte, delle tue foto di riferimento, della tua buona copia, dei tuoi pennelli, della tua tavolozza e di due contenitori d'acqua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今日は、美術史の小冊子、参考写真、良質なコピー、筆、パレット、そして水の入った容器2つが必要です。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미술사 책자, 참고 사진, 좋은 사본, 붓, 팔레트, 물통 두 개가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pêdivîya te bi pirtûka Dîroka Hunerê, wêneyên referansê, nusxeya te ya baş, firçeyên te, paleta te û du konteynerên avê heye.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buku kecil Sejarah Seni anda, foto rujukan anda, salinan bagus anda, berus anda, palet anda dan dua bekas air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നിങ്ങളുടെ കലാ ചരിത്ര ലഘുലേഖ, റഫറൻസ് ഫോട്ടോകൾ, നിങ്ങളുടെ നല്ല പകർപ്പ്, നിങ്ങളുടെ ബ്രഷുകൾ, നിങ്ങളുടെ പാലറ്റ്, രണ്ട് പാത്രം വെള്ളം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कला इतिहास पुस्तिका, तपाईंको सन्दर्भ तस्बिरहरू, तपाईंको राम्रो प्रतिलिपि, तपाईंको ब्रश, तपाईंको प्यालेट, र दुई कन्टेनर पानी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ته د هنر د تاریخ کتابچه، ستاسو د حوالې عکسونه، ستاسو ښه کاپي، ستاسو برشونه، ستاسو پالټ، او د اوبو دوه کانټینرونو ته اړتیا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do seu livreto de História da Arte, suas fotos de referência, seu bom exemplar, seus pincéis, sua paleta e dois recipientes de água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 ਕਲਾ ਇਤਿਹਾਸ ਕਿਤਾਬਚਾ, ਆਪਣੀਆਂ ਹਵਾਲਾ ਫੋਟੋਆਂ, ਤੁਹਾਡੀ ਚੰਗੀ ਕਾਪੀ, ਤੁਹਾਡੇ ਬੁਰਸ਼, ਤੁਹਾਡੀ ਪੈਲੇਟ, ਅਤੇ ਪਾਣੀ ਦੇ ਦੋ ਡੱਬੇ ਚਾਹੀਦੇ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понадобится ваш буклет по истории искусств, ваши справочные фотографии, ваш хороший экземпляр, ваши кисти, ваша палитра и две емкости с водой.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вам је потребна ваша књижица из историје уметности, ваше фотографије, ваш добар примерак, ваше четкице, ваша палета и две посуде са водом.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buug-yarahaaga taariikhda farshaxanka, sawiradaada tixraaca, nuqulkaaga wanaagsan, burushkaaga, palette kaaga, iyo laba weel oo biyo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 cuadernillo de Historia del Arte, tus fotos de referencia, tu buen ejemplar, tus pinceles, tu paleta y dos recipientes con agua.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Ayeuna anjeun peryogi buklet Sejarah Seni anjeun, poto rujukan anjeun, salinan anu saé anjeun, sikat anjeun, palette anjeun, sareng dua wadah cai.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kijitabu chako cha Historia ya Sanaa, picha zako za marejeleo, nakala yako nzuri, brashi yako, palette yako, na vyombo viwili vya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ditt konsthistoriska häfte, dina referensfoton, ditt bra exemplar, dina penslar, din palett och två behållare med vatten.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Art History booklet, iyong mga reference na larawan, iyong magandang kopya, iyong mga brush, iyong palette, at dalawang lalagyan ng tubig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கலை வரலாற்று சிறு புத்தகம், உங்கள் குறிப்பு புகைப்படங்கள், உங்கள் நல்ல பிரதி, உங்கள் தூரிகைகள், உங்கள் தட்டு மற்றும் இரண்டு தண்ணீர் கொள்கலன்கள்.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วันนี้คุณต้องมีหนังสือประวัติศาสตร์ศิลปะ รูปถ่ายอ้างอิง สำเนาที่ดี พู่กัน จานสี และภาชนะใส่น้ำสองใบ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Sanat Tarihi kitapçığınıza, referans fotoğraflarınıza, iyi kopyanıza, fırçalarınıza, paletinize ve iki kap suya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знадобиться ваш буклет з історії мистецтва, ваші фотографії, ваш хороший екземпляр, ваші пензлі, ваша палітра та дві ємності з водою.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اپنا آرٹ ہسٹری کتابچہ، آپ کی حوالہ جاتی تصاویر، آپ کی اچھی کاپی، آپ کے برش، آپ کے پیلیٹ اور پانی کے دو کنٹینرز کی ضرورت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tập sách Lịch sử Nghệ thuật, ảnh tham khảo, bản sao tốt, cọ vẽ, bảng màu và hai bình đựng nước.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942169318c_0_3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1942169318c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Do your art analysis of La Grande Jatte FIRST! Remember that there is a video with subtitles in many languages in the Google Classroom. When you are done, continue with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your art analysis of La Grande Jatte FIRST! There is a video with subtitles in many languages in the Google Classroom.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Bëni analizën tuaj të artit të La Grande Jatte PARË! Mos harroni se ka një video me titra në shumë gjuhë në Google Classroom. Kur të keni mbaruar, vazhdoni me pikturën tuaj.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إذن ماذا يجب أن أفعل اليوم؟ قم بتحليلك الفني لـ La Grande Jatte أولاً! تذكر أن هناك فيديو مع ترجمة بالعديد من اللغات في Google Classroom. عندما تنتهي، تابع الرسم.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Այսպիսով, ինչ պետք է անեմ այսօր: Կատարեք La Grande Jatte-ի ձեր արվեստի վերլուծությունը ԱՌԱՋԻՆ: Հիշեք, որ Google Classroom-ում կա մի տեսանյութ՝ բազմաթիվ լեզուներով ենթագրերով: Երբ ավարտեք, շարունակեք ձեր նկարչությունը: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那么我今天应该做什么呢？首先对 La Grande Jatte 进行艺术分析！请记住，Google Classroom 中有一个带有多种语言字幕的视频。完成后，继续绘画。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Doe EERST je kunstanalyse van La Grande Jatte! Houd er rekening mee dat er in Google Classroom een ​​video met ondertiteling in veel talen beschikbaar is. Als je klaar bent, ga dan verder met je schilderij.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پس امروز باید چه کار کنم؟ ابتدا تحلیل هنری La Grande Jatte را انجام دهید! به یاد داشته باشید که یک ویدیو با زیرنویس به زبان های مختلف در Google Classroom وجود دارد. وقتی کارتان تمام شد، به نقاشی خود ادامه دهید.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Faites votre analyse artistique de La Grande Jatte EN PREMIER ! N'oubliez pas qu'il existe une vidéo sous-titrée dans de nombreuses langues dans Google Classroom. Lorsque vous avez terminé, continuez votre peinture.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 ich also heute tun? Machen Sie ZUERST Ihre Kunstanalyse von La Grande Jatte! Denken Sie daran, dass es im Google Classroom ein Video mit Untertiteln in vielen Sprachen gibt. Wenn Sie fertig sind, fahren Sie mit dem Malen fort.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લા ગ્રાન્ડે જટ્ટેનું તમારું કલા વિશ્લેષણ પ્રથમ કરો! યાદ રાખો કે ગૂગલ ક્લાસરૂમમાં ઘણી ભાષાઓમાં સબટાઈટલ સાથેનો વીડિયો છે. જ્યારે તમે પૂર્ણ કરી લો, ત્યારે તમારી પેઇન્ટિંગ ચાલુ રાખો.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सबसे पहले ला ग्रांडे जट्टे का अपना कला विश्लेषण करें! याद रखें कि Google Classroom में कई भाषाओं में उपशीर्षक वाला एक वीडियो मौजूद है। जब आपका काम पूरा हो जाए, तो अपनी पेंटिंग जारी रखें।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Fai PRIMA la tua analisi artistica di La Grande Jatte! Ricorda che in Google Classroom è presente un video con sottotitoli in molte lingue. Quando hai finito, continua con il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それで、今日は何をすればいいでしょうか？まずはラ・グランド・ジャットのアート分析をしてみましょう！ Google Classroom にはさまざまな言語の字幕付きのビデオがあることに注意してください。完了したら、ペイントを続けます。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그럼 오늘은 무엇을 해야 할까요? La Grande Jatte의 예술 분석을 먼저 수행해 보세요! 구글 클래스룸에는 다양한 언어로 자막이 있는 영상이 있다는 것을 기억하세요. 작업이 끝나면 그림을 계속 진행하세요.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Analîza hunera xwe ya La Grande Jatte FIRST bikin! Bînin bîra xwe ku di Google Classroom de vîdyoyek bi jêrnivîsa bi gelek zimanan heye. Dema ku hûn qedandin, bi boyaxkirina xwe berdewam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त्यसोभए आज मैले के गर्नुपर्छ? ला ग्रान्डे जट्टे को पहिलो आफ्नो कला विश्लेषण गर्नुहोस्! याद गर्नुहोस् कि गुगल कक्षामा धेरै भाषाहरूमा सबटाइटल भएको भिडियो छ। जब तपाइँ सक्नुभयो, तपाइँको चित्रकला जारी राख्नुहोस्।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زه باید نن څه وکړم؟ لومړی د لا ګرانډی جاټ خپل هنر تحلیل کړئ! په یاد ولرئ چې د ګوګل ټولګي کې په ډیری ژبو کې د فرعي سرلیکونو سره ویډیو شتون لري. کله چې تاسو سرته ورسیږئ، خپل انځور کولو ته دوام ورکړئ.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Faça sua análise artística de La Grande Jatte PRIMEIRO! Lembre-se que existe um vídeo com legendas em vários idiomas no Google Classroom. Quando terminar, continue com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ਮੈਨੂੰ ਅੱਜ ਕੀ ਕਰਨਾ ਚਾਹੀਦਾ ਹੈ? ਸਭ ਤੋਂ ਪਹਿਲਾਂ ਲਾ ਗ੍ਰਾਂਡੇ ਜੱਟੇ ਦਾ ਆਪਣੀ ਕਲਾ ਦਾ ਵਿਸ਼ਲੇਸ਼ਣ ਕਰੋ! ਯਾਦ ਰੱਖੋ ਕਿ ਗੂਗਲ ਕਲਾਸਰੂਮ ਵਿੱਚ ਕਈ ਭਾਸ਼ਾਵਾਂ ਵਿੱਚ ਉਪਸਿਰਲੇਖਾਂ ਵਾਲਾ ਇੱਕ ਵੀਡੀਓ ਹੈ। ਜਦੋਂ ਤੁਸੀਂ ਪੂਰਾ ਕਰ ਲੈਂਦੇ ਹੋ, ਤਾਂ ਆਪਣੀ ਪੇਂਟਿੰਗ ਜਾਰੀ ਰੱਖੋ।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Так что же мне делать сегодня? СНАЧАЛА проведите арт-анализ La Grande Jatte! Помните, что в Google Classroom есть видео с субтитрами на многих языках. Когда вы закончите, продолжайте рисовать.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Па шта да радим данас? Урадите своју уметничку анализу Ла Гранде Јатте ПРВО! Запамтите да у Гоогле учионици постоји видео са титловима на многим језицима. Када завршите, наставите са сликањем.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Samee falanqayntaada farshaxanka ee La Grande Jatte KOWAAD! Xasuusnoow in uu jiro muuqaal hoosaadyo luuqado badan ku qoran oo ku jira Fasalka Google. Markaad dhammayso, sii wad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Entonces, ¿qué debería hacer hoy? ¡Haz tu análisis artístico de La Grande Jatte PRIMERO! Recuerda que hay un vídeo con subtítulos en muchos idiomas en Google Classroom. Cuando hayas terminado, continúa con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Fanya uchambuzi wako wa sanaa wa La Grande Jatte KWANZA! Kumbuka kwamba kuna video iliyo na manukuu katika lugha nyingi kwenye Google Classroom. Ukimaliza, endelea na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Gör din konstanalys av La Grande Jatte FÖRST! Kom ihåg att det finns en video med undertexter på många språk i Google Classroom. När du är klar, fortsätt med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Gawin MUNA ang iyong pagsusuri sa sining ng La Grande Jatte! Tandaan na mayroong isang video na may mga subtitle sa maraming wika sa Google Classroom. Kapag tapos ka na, ipagpatuloy ang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எனவே இன்று நான் என்ன செய்ய வேண்டும்? லா கிராண்டே ஜாட்டே பற்றிய உங்கள் கலைப் பகுப்பாய்வை முதலில் செய்யுங்கள்! கூகுள் கிளாஸ்ரூமில் பல மொழிகளில் வசனங்களுடன் கூடிய வீடியோ உள்ளது என்பதை நினைவில் கொள்ளவும். நீங்கள் முடித்ததும், உங்கள் ஓவியத்தைத் தொடரவும்.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แล้ววันนี้ฉันควรทำอะไรล่ะ? ทำการวิเคราะห์งานศิลปะของคุณเกี่ยวกับ La Grande Jatte ก่อน! โปรดจำไว้ว่ามีวิดีโอที่มีคำบรรยายหลายภาษาใน Google Classroom เสร็จแล้วก็วาดภาพต่อ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İLK La Grande Jatte'nin sanat analizini yapın! Google Classroom'da birçok dilde altyazılı video bulunduğunu unutmayın. İşiniz bittiğinde resminize devam edin.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Зробіть свій художній аналіз La Grande Jatte ПЕРШИМ! Пам’ятайте, що в Google Classroom є відео з субтитрами багатьма мовами. Коли ви закінчите, продовжуйте малювати.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سب سے پہلے لا گرانڈے جاٹے کا اپنے فن کا تجزیہ کریں! یاد رہے کہ گوگل کلاس روم میں کئی زبانوں میں سب ٹائٹلز کے ساتھ ایک ویڈیو موجود ہے۔ جب آپ کام کر لیں تو اپنی پینٹنگ جاری رکھیں۔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Hãy phân tích nghệ thuật của bạn về La Grande Jatte ĐẦU TIÊN! Hãy nhớ rằng có một video có phụ đề bằng nhiều ngôn ngữ trong Google Classroom. Khi bạn hoàn thành, hãy tiếp tục với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a4421cd928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a4421cd92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a4421cd928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a4421cd9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a4421cd928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a4421cd92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a8452e660a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a8452e66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03866c0088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03866c0088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3deccab315_0_12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3deccab315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03866c0088_0_8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03866c008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03866c0088_0_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03866c0088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03866c0088_0_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03866c0088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3c4e45ae30_0_4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3c4e45ae30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a8181e5505_0_2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a8181e550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a8181e5505_0_13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a8181e5505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a8452e660a_0_5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a8452e660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latin typeface="Open Sans"/>
                <a:ea typeface="Open Sans"/>
                <a:cs typeface="Open Sans"/>
                <a:sym typeface="Open Sans"/>
              </a:rPr>
              <a:t>Current Art 10 languages next to English, Summer 2025 generated on 11/22/2025</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Are you mixing good greys?</a:t>
            </a:r>
            <a:endParaRPr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 po i kombinoni gritë e mira?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ጥሩ ግራጫዎችን እየቀላቀሉ ነው?</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هل تقوم بخلط اللون الرمادي الجيد؟</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Լավ մոխրագույն երանգներ եք խառնում՞</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Estàs barrejant bons grisos?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你调配的是优质灰色吗？</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Mengt u goede grijstinten?</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آیا خاکستری‌های خوبی را با هم ترکیب می‌کنید؟</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Vous réussissez à bien mélanger les gris ?</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Mischst du gute Grautöne?</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શું તમે સારા ગ્રે કલર મિક્સ કરી રહ્યા છો?</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क्या आप अच्छे ग्रे रंग मिला रहे हैं?</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Stai mescolando bene i grigi?</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良いグレーを混ぜていますか?</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좋은 회색을 섞고 있나요?</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Ma hûn rengên gewr ên baş tevlihev dikin?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Adakah anda mencampurkan kelabu yang baik?</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നല്ല ഗ്രേ കളറാണോ നിങ്ങൾ മിക്സ് ചെയ്യുന്നത്?</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के तपाईं राम्रा खैरो रंगहरू मिसाउँदै हुनुहुन्छ?</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آیا تاسو ښه خړ رنګونه سره ګډوئ؟</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Você está combinando tons de cinza de forma harmoniosa?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ਕੀ ਤੁਸੀਂ ਚੰਗੇ ਸਲੇਟੀ ਰੰਗ ਮਿਲਾ ਰਹੇ ਹੋ?</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Вы смешиваете хорошие оттенки серого?</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Да ли мешаш добре сиве?</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Ma waxaad isku daraysaa cawl wanaagsan?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¿Estás mezclando buenos grises?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Naha anjeun nyampur abu-abu anu saé?</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Je, unachanganya kijivu kizuri?</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Blandar du bra gråtoner?</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Naghahalo ka ba ng magagandang grey?</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நீங்க நல்ல சாம்பல் நிறங்களை கலக்குறீங்களா?</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คุณกำลังผสมสีเทาดีๆ อยู่หรือเปล่า?</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İyi gri tonları mı karıştırıyorsun?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Ви змішуєте гарні сірі відтінки?</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کیا آپ اچھے گرے ملا رہے ہیں؟</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Bạn có đang pha trộn màu xám tốt không?</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a8452e660a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a8452e660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a8452e660a_0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a8452e660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a8181e5505_0_18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a8181e5505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a8181e5505_0_24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a8181e5505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a8181e5505_0_38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a8181e5505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a8181e5505_0_5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a8181e5505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9fa285f4a7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29fa285f4a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Every work-in-progress photo counts towards your goal-setting mark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Çdo foto në proces pune llogaritet drejt vendosjes së qëllimit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እያንዳንዱ በሂደት ላይ ያለ ፎቶ ወደ ግብ ማቀናበሪያ ምልክትዎ ይቆጠራል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 صورة قيد التنفيذ تُحتسب ضمن هدفك المحدد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ընթացիկ լուսանկար կարևոր է ձեր նպատակին հասնելու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 treball en curs compta per a la teva marca d'objectius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每张正在制作的照片都计入你的目标设定分数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Elke foto die nog in ontwikkeling is, telt mee voor het behalen van je doelstelling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عکس در حال انجام، در راستای هدف تعیین‌شده‌ی شما محسوب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Chaque photo en cours de réalisation compte pour votre objectif de définition d'objectifs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Jedes Work-in-Progress-Foto zählt zu Ihrer Zielsetzungsnote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ચાલુ કાર્યનો ફોટો તમારા ધ્યેય-નિર્માણમાં ગણાય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कार्य-प्रगति फ़ोटो आपके लक्ष्य-निर्धारण चिह्न में गिनी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Ogni foto in lavorazione conta per il raggiungimento del tuo obiettivo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作業中の写真はすべて目標達成にカウントされます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모든 사진은 목표 설정에 반영됩니다.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wêneyek di xebata berdewam de ji bo destnîşankirina armanca we tê hesibandin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Setiap foto yang sedang dalam proses dikira dalam tanda penetapan matlamat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 പുരോഗമിക്കുന്ന ഓരോ ഫോട്ടോയും നിങ്ങളുടെ ലക്ഷ്യ നിർണ്ണയ മാർക്കിലേക്ക് കണക്കാക്കും.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प्रगतिमा रहेको तस्बिरले तपाईंको लक्ष्य निर्धारणमा योगदान पुर्‍याउँछ।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کار روان عکس ستاسو د هدف ټاکلو لپاره حساب کیږي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do trabalho em andamento conta para sua meta de definição de metas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ਕੰਮ-ਅਧੀਨ ਫੋਟੋ ਤੁਹਾਡੇ ਟੀਚੇ ਨੂੰ ਪੂਰਾ ਕਰਨ ਲਈ ਗਿਣੀ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Каждая фотография в процессе работы учитывается при постановке цели.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Свака фотографија у току рада доприноси вашем циљу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kasta oo shaqada ku jira wuxuu ku xisaabtamayaa calaamadda yool-dejinta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del trabajo en progreso cuenta para alcanzar tu objetivo.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Saban poto anu nuju lumangsung diitung kana tanda netepkeun tujuan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Kila picha inayoendelea inahesabiwa katika alama yako ya kuweka lengo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Varje foto av pågående arbete räknas mot ditt målsättningsbetyg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bawat work-in-progress na larawan ay binibilang sa iyong marka sa pagtatakda ng layunin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செயல்பாட்டில் உள்ள புகைப்படமும் உங்கள் இலக்கை நிர்ணயிக்கும் குறியை நோக்கி கணக்கிடப்படும்.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รูปถ่ายทุกรูปที่ยังอยู่ระหว่างดำเนินการจะนับรวมในการตั้งเป้าหมายของคุณ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aşamasındaki her fotoğraf, hedef belirleme hedefinize ulaşmanıza katkıda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Кожне фото в процесі роботи зараховується для досягнення вашої мети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کام جاری تصویر کا شمار آپ کے ہدف کے تعین کے نشان میں ہوتا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Mỗi bức ảnh đang trong quá trình thực hiện đều được tính vào mục tiêu bạn đặt 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03866c0088_0_10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03866c0088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9d4263e10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9d4263e10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9d4263e10f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9d4263e10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1a8555edc2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1a8555edc2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5b71128e10_0_6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70" name="Google Shape;370;g25b71128e10_0_6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a910d91561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a910d915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01b5c1b133_0_3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101b5c1b133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9ea72becee_0_1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9ea72bece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Some people have already finished their art history assignment: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Disa njerëz kanë përfunduar tashmë detyrën e tyre të historisë së artit: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لقد أنهى بعض الأشخاص بالفعل مهمتهم في تاريخ الفن: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Որոշ մարդիկ արդեն ավարտել են իրենց արվեստի պատմության առաջադրանքը.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有些人已经完成了艺术史作业：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Sommige mensen hebben hun kunstgeschiedenisopdracht al klaar: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برخی از افراد قبلاً تکلیف تاریخ هنر خود را به پایان رسانده اند: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Certaines personnes ont déjà terminé leur devoir d’histoire de l’art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Einige Leute haben ihre Kunstgeschichte-Aufgabe bereits abgeschlossen: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કેટલાક લોકોએ તેમની કલા ઇતિહાસ સોંપણી પૂર્ણ કરી લીધી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कुछ लोगों ने अपना कला इतिहास का कार्य पहले ही पूरा कर लिया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Alcune persone hanno già finito il compito di storia dell'arte: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すでに美術史の課題を終えている人もいます。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어떤 사람들은 이미 미술사 과제를 마쳤습니다.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Hin kesan berê peywira xwe ya dîroka hunerê qedandine: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केही व्यक्तिहरूले पहिले नै आफ्नो कला इतिहास असाइनमेन्ट समाप्त गरिसकेका 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ځینې ​​​​خلک لا دمخه د خپل هنر تاریخ دنده پای ته رسولې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Algumas pessoas já terminaram o trabalho de história da 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ਕੁਝ ਲੋਕ ਪਹਿਲਾਂ ਹੀ ਆਪਣੀ ਕਲਾ ਇਤਿਹਾਸ ਅਸਾਈਨਮੈਂਟ ਨੂੰ ਪੂਰਾ ਕਰ ਚੁੱਕੇ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Некоторые люди уже выполнили задание по истории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Неки људи су већ завршили свој задатак из историје уметности: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Dadka qaar ayaa hore u dhammeeyay hawshii taariikheed ee faneed: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Algunas personas ya han terminado su tarea de historia del 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Baadhi ya watu tayari wamemaliza kazi yao ya historia ya sanaa: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Vissa personer har redan avslutat sitt konsthistoriska uppdrag: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Natapos na ng ilang tao ang kanilang assignment sa art history: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சிலர் ஏற்கனவே கலை வரலாற்றுப் பணியை முடித்துவிட்டனர்: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บางคนทำงานมอบหมายประวัติศาสตร์ศิลปะเสร็จแล้ว: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Bazı kişiler sanat tarihi ödevlerini çoktan tamamladılar: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Деякі люди вже закінчили своє завдання з історії мистецтва: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کچھ لوگ پہلے ہی اپنے فن کی تاریخ کی تفویض مکمل کر چکے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Một số người đã hoàn thành bài tập lịch sử nghệ thuật của mình: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5b71128e10_0_7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 Sunday Afternoon on the Island of La Grande Jatte, 1884–86. Oil on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Një pasdite e së dielës në ishullin La Grande Jatte, 1884–1886. Vaj në kanavacë, 207,6 × 308 cm, Instituti i Artit të Çikagos.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ጆርጅስ-ፒየር ሱራት፣ 1884–86 በላ ግራንዴ ጃቴ ደሴት ላይ አንድ እሁድ ከሰአት በሸራ ላይ ዘይት, 207.6 × 308 ሴ.ሜ, የቺካጎ የሥነ ጥበብ ተቋም.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بيير سورا، ظهيرة أحد في جزيرة لا غراند جات، ١٨٨٤-١٨٨٦. زيت على قماش، ٢٠٧٫٦ × ٣٠٨ سم، معهد شيكاغو للفنون.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Ժորժ-Պիեռ Սեուրատ, Կիրակի կեսօր Լա Գրանդե Ժատ կղզում, 1884–86: Յուղը կտավի վրա, 207,6 × 308 սմ, Չիկագոյի արվեստի ինստիտուտ: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tarda de diumenge a l'illa de La Grande Jatte, 1884–86. Oli sobre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乔治·皮埃尔·修拉，《大碗岛的星期天下午》，1884–86年。布面油画，207.6 × 308厘米，芝加哥艺术学院藏。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Een zondagmiddag op het eiland La Grande Jatte, 1884-1886. Olieverf op doek, 207,6 × 308 cm, Art Institute of Chicago.</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ژرژ پیر سورات، یک بعد از ظهر یکشنبه در جزیره لا گراند ژات، 1884–1886. رنگ روغن روی بوم، 207.6 × 308 سانتی متر، موسسه هنر شیکاگو.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 dimanche après-midi à l'île de la Grande Jatte, 1884-1886. Huile sur toile,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Ein Sonntagnachmittag auf der Insel La Grande Jatte, 1884–1886. Öl auf Leinwand,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જ્યોર્જ-પિયર સેઉરાટ, લા ગ્રાન્ડે જટ્ટેના ટાપુ પર રવિવારની બપોરે, 1884–86. કેનવાસ પર તેલ, 207.6 × 308 સે.મી., શિકાગોની કલા સંસ્થા.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सेरात, ला ग्रांडे जट्टे द्वीप पर एक रविवार की दोपहर, 1884–86। कैनवास पर तैलचित्र, 207.6 × 308 सेमी, शिकागो कला संस्थान।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domenica pomeriggio sull'isola della Grande Jatte, 1884–86. Olio su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ジョルジュ＝ピエール・スーラ『グランド・ジャット島の日曜日の午後』、1884年～1886年。油彩・カンヴァス、207.6×308cm、シカゴ美術館蔵。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조르주 피에르 쇠라, 그랑자트 섬의 일요일 오후, 1884–86. 캔버스에 유채, 207.6 × 308cm, 시카고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Piştî nîvroya Yekşemê li Girava La Grande Jatte, 1884–86. Rûn li ser cawa, 207,6 × 308 cm, Enstîtuya Hunerê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Petang Ahad di Pulau La Grande Jatte, 1884–86. Minyak di atas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ജോർജസ്-പിയറി സെയൂററ്റ്, ലാ ഗ്രാൻഡെ ജാറ്റെ ദ്വീപിലെ ഒരു ഞായറാഴ്ച ഉച്ചതിരിഞ്ഞ്, 1884-86. കാൻവാസിൽ എണ്ണ, 207.6 × 308 സെ.മീ, ആർട്ട് ഇൻസ്റ്റിറ്റ്യൂട്ട് ഓഫ് ചിക്കാഗോ.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ला ग्रान्डे जट्टेको टापुमा आइतबार दिउँसो, 1884-86। क्यानभासमा तेल, २०७.६ × ३०८ सेमी, शिकागोको कला संस्थान।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جورجس پییر سیورات، د یکشنبې ماسپښین د لا ګرانډ جاټ په ټاپو کې، 1884-86. په کینوس کې تیل، 207.6 × 308 سانتي متره، د شیکاګو د هنر انسټیټیوټ.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Uma tarde de domingo na ilha de La Grande Jatte, 1884-1886. Óleo sobre tela,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ਜੌਰਜਸ-ਪੀਅਰੇ ਸਿਊਰਾਟ, ਲਾ ਗ੍ਰਾਂਡੇ ਜੱਟ ਦੇ ਟਾਪੂ 'ਤੇ ਐਤਵਾਰ ਦੀ ਦੁਪਹਿਰ, 1884-86। ਕੈਨਵਸ 'ਤੇ ਤੇਲ, 207.6 × 308 ਸੈਂਟੀਮੀਟਰ, ਸ਼ਿਕਾਗੋ ਦਾ ਆਰਟ ਇੰਸਟੀਚਿਊਟ।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Жорж-Пьер Сёра, «Воскресный день на острове Гранд-Жатт», 1884–1886 гг. Холст, масло, 207,6 × 308 см, Чикагский институт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Георгес-Пиерре Сеурат, Недељно поподне на острву Ла Гранде Јатте, 1884–86. Уље на платну, 207,6 × 308 цм, Уметнички институт у Чикагу.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Galab Axad ah oo ku taal Jasiiradda La Grande Jatte, 1884–86. Saliida shiraac, 207.6 × 308 cm, Machadka Farshaxanka ee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tarde dominical en la isla de La Grande Jatte, 1884-1886. Óleo sobre lienzo,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Sore Minggu di Pulo La Grande Jatte, 1884–86. Minyak dina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Alasiri ya Jumapili kwenye Kisiwa cha La Grande Jatte, 1884–86. Mafuta kwenye turubai, 207.6 × 308 cm, Taasisi ya Sanaa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En söndagseftermiddag på ön La Grande Jatte, 1884–86. Olja på duk,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Isang Linggo ng Hapon sa Isla ng La Grande Jatte, 1884–86. Langis sa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ஜார்ஜஸ்-பியர் சீராட், லா கிராண்டே ஜட் தீவில் ஒரு ஞாயிறு மதியம், 1884-86. கேன்வாஸில் எண்ணெய், 207.6 × 308 செ.மீ., சிகாகோ கலை நிறுவனம்.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จอร์จ-ปิแอร์ เซอราต์ บ่ายวันอาทิตย์บนเกาะลากร็องด์ฌัต ค.ศ. 1884–86 สีน้ำมันบนผ้าใบ 207.6 × 308 ซม. สถาบันศิลปะแห่งชิคาโก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La Grande Jatte Adası'nda Bir Pazar Öğleden Sonrası, 1884–86. Tuval üzerine yağlıboya, 207,6 × 308 cm, Chicago Sanat Enstitüsü.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Жорж-П'єр Сера, Недільний день на острові Ла-Гранд-Жатт, 1884–86. Полотно, олія, 207,6 × 308 см, Художній інститут Чикаго.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جارجز پیئر سیورٹ، لا گرانڈے جاٹے کے جزیرے پر اتوار کی دوپہر، 1884-86۔ کینوس پر تیل، 207.6 × 308 سینٹی میٹر، آرٹ انسٹی ٹیوٹ آف شکاگو۔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Một buổi chiều chủ nhật trên đảo La Grande Jatte, 1884–86. Sơn dầu trên vải, 207,6 × 308 cm, Viện Nghệ thuật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94" name="Google Shape;394;g25b71128e10_0_7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103a350b732_1_14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103a350b732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 one: List what you see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Pjesa e parë: Rendisni atë që shihni</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الجزء الأول: اذكر ما تراه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Մաս առաջին. Թվարկե՛ք այն, ինչ տեսնում եք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第一部分：列出你所看到的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Deel één: Lijst wat je ziet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بخش اول: آنچه را که می بینید فهرست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Première partie : listez ce que vous voyez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Teil eins: Listen Sie auf, was Sie sehen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ભાગ એક: તમે જે જુઓ છો તેની સૂચિ બનાવો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एक: आप जो देखते हैं उसे सूचीबद्ध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Prima parte: elenca ciò che vedi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パート 1: 見たものをリストアップする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1부: 당신이 보는 것을 나열하세요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Beşa yekê: Tiştê ku hûn dibînin navnîş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एक: तपाईंले के देख्नुहुन्छ सूचीबद्ध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لومړۍ برخه: هغه څه لیست کړئ چې تاسو یې ګورئ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Parte um: liste o que você vê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ਭਾਗ ਇੱਕ: ਤੁਸੀਂ ਜੋ ਦੇਖਦੇ ਹੋ ਉਸਨੂੰ ਸੂਚੀਬੱਧ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Часть первая: Перечислите то, что вы видите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Први део: Наведите шта видите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Qaybta koowaad: Waxaad ku taxdaa waxa aad aragto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parte: enumera lo que 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Sehemu ya kwanza: Orodhesha unachokiona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Del ett: Lista vad du ser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bahagi: Ilista ang iyong nakikita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பகுதி ஒன்று: நீங்கள் பார்ப்பதை பட்டியலிடுங்கள்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ส่วนที่หนึ่ง: เขียนสิ่งที่คุณเห็น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Birinci bölüm: Gördüğünüzü listeleyin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Частина перша: Перелічіть те, що ви бачите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حصہ ایک: جو کچھ آپ دیکھتے ہیں اس کی فہرست بنائیں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Phần một: Liệt kê những gì bạn nhìn thấy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03a350b732_1_15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103a350b732_1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 two: What do the things mean?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Pjesa e dytë: Çfarë kuptimi kanë gjërat?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الجزء الثاني: ماذا تعني الأشياء؟</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Մաս երկրորդ. Ի՞նչ են նշանակում իրերը: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第二部分：这些事情意味着什么？</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Deel twee: Wat betekenen de dingen?</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بخش دوم: چیزها به چه معنا هستند؟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Deuxième partie : Que signifient les choses ?</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Teil zwei: Was bedeuten die Dinge?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ભાગ બે: વસ્તુઓનો અર્થ શું છે?</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दो: चीज़ों का क्या मतलब 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Seconda parte: cosa significano le cose?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パート 2: それらは何を意味するのでしょうか?</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2부: 상황이 무엇을 의미하나요?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Beşa duyemîn: Wateya tiştan çi ye?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दुई: चीजहरूको अर्थ के हो?</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دویمه برخه: شیان څه معنی لري؟</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Parte dois: O que as coisas significam?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ਭਾਗ ਦੋ: ਚੀਜ਼ਾਂ ਦਾ ਕੀ ਅਰਥ 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Часть вторая: Что означают эти вещи?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 део: Шта ствари значе?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Qaybta labaad: Maxay micnahoodu yihiin?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parte: ¿Qué significan las cosas?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Sehemu ya pili: Mambo yanamaanisha nini?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Del två: Vad betyder sakerna?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Bahagi: Ano ang ibig sabihin ng mga bagay?</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பகுதி இரண்டு: விஷயங்கள் என்ன அர்த்தம்?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ส่วนที่สอง: สิ่งเหล่านี้หมายถึงอะไร?</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İkinci bölüm: Bu şeyler ne anlama geliyor?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Частина друга: Що означають речі?</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حصہ دوم: چیزوں کا کیا مطلب ہے؟</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Phần thứ hai: Những điều này có ý nghĩa gì?</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fbb5d025f6_0_3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gfbb5d025f6_0_3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03a350b732_1_15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03a350b732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 three: What is the overall message?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Pjesa e tretë: Cili është mesazhi i përgjithshëm?</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الجزء الثالث: ما هي الرسالة الشاملة؟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Մաս երրորդ. Ո՞րն է ընդհանուր ուղերձը: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第三部分：总体信息是什么？</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Deel drie: Wat is de algemene boodschap?</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بخش سوم: پیام کلی چیست؟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Troisième partie : quel est le message global ?</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Teil drei: Was ist die Gesamtbotschaft?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ભાગ ત્રણ: સમગ્ર સંદેશ શું છે?</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तीन: समग्र संदेश क्या 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Parte terza: qual è il messaggio generale?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パート 3: 全体的なメッセージは何ですか?</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3부: 전반적인 메시지는 무엇입니까?</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Beşa sêyem: Peyama giştî çi ye?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तीन: समग्र सन्देश के हो?</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دریمه برخه: ټولیز پیغام څه دی؟</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Parte três: Qual é a mensagem geral?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ਭਾਗ ਤਿੰਨ: ਸਮੁੱਚਾ ਸੁਨੇਹਾ ਕੀ 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Часть третья: Каково общее послание?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Трећи део: Која је општа порука?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Qaybta saddexaad: waa maxay fariinta guud?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Tercera parte: ¿Cuál es el mensaje general?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Sehemu ya tatu: Ujumbe wa jumla ni upi?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Del tre: Vad är det övergripande budskapet?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Ikatlong Bahagi: Ano ang pangkalahatang mensahe?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பகுதி மூன்று: ஒட்டுமொத்த செய்தி என்ன?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ส่วนที่สาม: ข้อความโดยรวมคืออะไร?</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Üçüncü bölüm: Genel mesaj nedir?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Частина третя: Яке загальне повідомлення?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تیسرا حصہ: مجموعی پیغام کیا ہے؟</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Phần thứ ba: Thông điệp tổng thể là gì?</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03a350b732_1_1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03a350b732_1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 four: Does this artwork communicate its meaning well?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Pjesa e katërt: A e komunikon mirë kjo vepër arti kuptimin e saj?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الجزء الرابع: هل هذا العمل الفني ينقل معناه بشكل جيد؟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Մաս չորրորդ. Արդյո՞ք այս արվեստի գործը լավ է փոխանցում իր իմաստը: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第四部分：这件艺术品能否很好地传达其含义？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Deel vier: Brengt dit kunstwerk de betekenis ervan goed over?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قسمت چهارم: آیا این اثر هنری معنای خود را به خوبی بیان می کند؟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Quatrième partie : Cette œuvre d’art communique-t-elle bien sa signification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Teil vier: Vermittelt dieses Kunstwerk seine Bedeutung gut?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ભાગ ચાર: શું આ આર્ટવર્ક તેના અર્થને સારી રીતે સંચાર કરે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चार: क्या यह कलाकृति अपना अर्थ अच्छी तरह संप्रेषित करती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Parte quarta: Quest'opera d'arte comunica bene il suo significato?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パート 4: このアートワークはその意味をうまく伝えていますか?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4부: 이 작품은 그 의미를 잘 전달하고 있나요?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Beşa çaran: Gelo ev berhema hunerî wateya xwe baş radigihîne?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भाग चार: के यो कलाकृतिले यसको अर्थ राम्रोसँग सञ्चार गर्छ?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څلورمه برخه: ایا دا هنري کار خپل معنی په ښه توګه بیانوي؟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Parte quatro: Esta obra de arte comunica bem o seu significado?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ਭਾਗ ਚਾਰ: ਕੀ ਇਹ ਕਲਾਕਾਰੀ ਇਸਦੇ ਅਰਥਾਂ ਨੂੰ ਚੰਗੀ ਤਰ੍ਹਾਂ ਦੱਸਦੀ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Часть четвертая: Хорошо ли это произведение передает свой смысл?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Четврти део: Да ли ово уметничко дело добро преноси своје значење?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Qaybta afraad: Farshaxankani si fiican ma u gudbiyaa macnihiisa?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Cuarta parte: ¿Esta obra de arte comunica bien su significado?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Sehemu ya nne: Je, mchoro huu unawasilisha maana yake vizuri?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Del fyra: Kommunicerar detta konstverk sin betydelse väl?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Ikaapat na Bahagi: Ang likhang sining ba na ito ay naipapahayag nang maayos ang kahulugan nito?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பகுதி நான்கு: இந்த கலைப்படைப்பு அதன் அர்த்தத்தை நன்கு தெரிவிக்கிறதா?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ตอนที่สี่: งานศิลปะชิ้นนี้สื่อสารความหมายได้ดีหรือไม่?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Dördüncü bölüm: Bu sanat eseri anlamını iyi ifade ediyor mu?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Частина четверта: чи добре цей твір мистецтва передає своє значення?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حصہ چہارم: کیا یہ آرٹ ورک اپنے معنی کو اچھی طرح بیان کرتا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Phần bốn: Tác phẩm nghệ thuật này có truyền tải tốt ý nghĩa của nó không?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9e720a7ffa_0_17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29e720a7ffa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 have made a video for you that has subtitles in your home language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Unë kam bërë video për ju që ka titra në gjuhën tuaj amtare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በአገርዎ ቋንቋ የትርጉም ጽሑፎች ያለው ቪዲዮ ሠርቻለሁ</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لقد قمت بعمل فيديو لك يحتوي على ترجمة باللغة الأم الخاصة بك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Ես ձեզ համար պատրաստել եմ տեսանյութ, որն ունի ենթագրեր ձեր մայրենի լեզվով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 fet un vídeo per a tu que té subtítols en la teva llengua materna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我为你制作了带有你母语字幕的视频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 heb een video voor je gemaakt met ondertiteling in je eigen taal</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ویدیویی برای شما ساخته ام که زیرنویس آن به زبان اصلی شماست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J'ai réalisé pour vous une vidéo sous-titrée dans votre langue maternelle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Ich habe ein Video für Sie erstellt, das Untertitel in Ihrer Muttersprache hat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 તમારા માટે વિડિયો બનાવ્યો છે જેમાં તમારી માતૃભાષામાં સબટાઈટલ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मैंने आपके लिए एक वीडियो बनाया है जिसमें आपकी घरेलू भाषा में उपशीर्षक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 realizzato per te un video con i sottotitoli nella tua lingua madre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あなたの母国語の字幕付きのビデオを作りました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저는 여러분의 모국어로 자막이 있는 영상을 만들었습니다.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Min vîdyoyek ji bo we çêkiriye ku jêrnivîs bi zimanê we yê malê heye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Saya telah membuat video untuk anda yang mempunyai sari kata dalam bahasa asal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മാതൃഭാഷയിൽ സബ്‌ടൈറ്റിലുകളുള്ള വീഡിയോ ഞാൻ നിങ്ങൾക്കായി തയ്യാറാക്കിയിട്ടുണ്ട്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मैले तपाईंको लागि भिडियो बनाएको छु जसमा तपाईंको मातृभाषामा उपशीर्षकहरू 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ستاسو لپاره ویډیو جوړه کړې چې ستاسو په ژبه کې فرعي سرلیکونه لري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Eu fiz um vídeo para você com legendas em seu idioma nativo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 ਤੁਹਾਡੇ ਲਈ ਵੀਡੀਓ ਬਣਾਈ ਹੈ ਜਿਸ ਵਿੱਚ ਤੁਹਾਡੀ ਘਰੇਲੂ ਭਾਸ਼ਾ ਵਿੱਚ ਉਪਸਿਰਲੇਖ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 сделал для вас видео с субтитрами на вашем родном языке.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Направио сам видео за вас који има титлове на вашем језику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Waxaan kuu sameeyay muuqaal leh qoraal-hoosaadyo ku qoran luqadaada guriga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 hecho un vídeo para ti que tiene subtítulos en tu idioma nativo.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Kuring parantos ngadamel pidéo pikeun anjeun anu ngagaduhan terjemahan dina basa asal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Nimekutengenezea video ambayo ina manukuu katika lugha yako ya nyumbani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Jag har gjort en video till dig som har undertexter på ditt hemspråk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Gumawa ako ng video para sa iyo na may mga subtitle sa iyong sariling wika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உங்களுக்காக உங்கள் வீட்டு மொழியில் வசனங்களைக் கொண்ட வீடியோவை உருவாக்கியுள்ளேன்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ฉันทำวิดีโอให้คุณพร้อมคำบรรยายในภาษาบ้านเกิดของคุณ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Sizin için ana dilinizde altyazılı bir video hazırladım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 зробив для вас відео із субтитрами вашою рідною мовою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میں نے آپ کے لیے ویڈیو بنائی ہے جس میں آپ کی مادری زبان میں سب ٹائٹل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Tôi đã làm video cho bạn có phụ đề bằng ngôn ngữ mẹ đẻ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03866c0088_0_16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103866c0088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5b71128e10_0_7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 Sunday Afternoon on the Island of La Grande Jatte, 1884–86. Oil on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Një pasdite e së dielës në ishullin La Grande Jatte, 1884–1886. Vaj në kanavacë, 207,6 × 308 cm, Instituti i Artit të Çikagos.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ጆርጅስ-ፒየር ሱራት፣ 1884–86 በላ ግራንዴ ጃቴ ደሴት ላይ አንድ እሁድ ከሰአት በሸራ ላይ ዘይት, 207.6 × 308 ሴ.ሜ, የቺካጎ የሥነ ጥበብ ተቋም.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بيير سورا، ظهيرة أحد في جزيرة لا غراند جات، ١٨٨٤-١٨٨٦. زيت على قماش، ٢٠٧٫٦ × ٣٠٨ سم، معهد شيكاغو للفنون.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Ժորժ-Պիեռ Սեուրատ, Կիրակի կեսօր Լա Գրանդե Ժատ կղզում, 1884–86: Յուղը կտավի վրա, 207,6 × 308 սմ, Չիկագոյի արվեստի ինստիտուտ: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tarda de diumenge a l'illa de La Grande Jatte, 1884–86. Oli sobre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乔治·皮埃尔·修拉，《大碗岛的星期天下午》，1884–86年。布面油画，207.6 × 308厘米，芝加哥艺术学院藏。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Een zondagmiddag op het eiland La Grande Jatte, 1884-1886. Olieverf op doek, 207,6 × 308 cm, Art Institute of Chicago.</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ژرژ پیر سورات، یک بعد از ظهر یکشنبه در جزیره لا گراند ژات، 1884–1886. رنگ روغن روی بوم، 207.6 × 308 سانتی متر، موسسه هنر شیکاگو.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 dimanche après-midi à l'île de la Grande Jatte, 1884-1886. Huile sur toile,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Ein Sonntagnachmittag auf der Insel La Grande Jatte, 1884–1886. Öl auf Leinwand,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જ્યોર્જ-પિયર સેઉરાટ, લા ગ્રાન્ડે જટ્ટેના ટાપુ પર રવિવારની બપોરે, 1884–86. કેનવાસ પર તેલ, 207.6 × 308 સે.મી., શિકાગોની કલા સંસ્થા.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सेरात, ला ग्रांडे जट्टे द्वीप पर एक रविवार की दोपहर, 1884–86। कैनवास पर तैलचित्र, 207.6 × 308 सेमी, शिकागो कला संस्थान।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domenica pomeriggio sull'isola della Grande Jatte, 1884–86. Olio su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ジョルジュ＝ピエール・スーラ『グランド・ジャット島の日曜日の午後』、1884年～1886年。油彩・カンヴァス、207.6×308cm、シカゴ美術館蔵。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조르주 피에르 쇠라, 그랑자트 섬의 일요일 오후, 1884–86. 캔버스에 유채, 207.6 × 308cm, 시카고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Piştî nîvroya Yekşemê li Girava La Grande Jatte, 1884–86. Rûn li ser cawa, 207,6 × 308 cm, Enstîtuya Hunerê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Petang Ahad di Pulau La Grande Jatte, 1884–86. Minyak di atas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ജോർജസ്-പിയറി സെയൂററ്റ്, ലാ ഗ്രാൻഡെ ജാറ്റെ ദ്വീപിലെ ഒരു ഞായറാഴ്ച ഉച്ചതിരിഞ്ഞ്, 1884-86. കാൻവാസിൽ എണ്ണ, 207.6 × 308 സെ.മീ, ആർട്ട് ഇൻസ്റ്റിറ്റ്യൂട്ട് ഓഫ് ചിക്കാഗോ.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ला ग्रान्डे जट्टेको टापुमा आइतबार दिउँसो, 1884-86। क्यानभासमा तेल, २०७.६ × ३०८ सेमी, शिकागोको कला संस्थान।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جورجس پییر سیورات، د یکشنبې ماسپښین د لا ګرانډ جاټ په ټاپو کې، 1884-86. په کینوس کې تیل، 207.6 × 308 سانتي متره، د شیکاګو د هنر انسټیټیوټ.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Uma tarde de domingo na ilha de La Grande Jatte, 1884-1886. Óleo sobre tela,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ਜੌਰਜਸ-ਪੀਅਰੇ ਸਿਊਰਾਟ, ਲਾ ਗ੍ਰਾਂਡੇ ਜੱਟ ਦੇ ਟਾਪੂ 'ਤੇ ਐਤਵਾਰ ਦੀ ਦੁਪਹਿਰ, 1884-86। ਕੈਨਵਸ 'ਤੇ ਤੇਲ, 207.6 × 308 ਸੈਂਟੀਮੀਟਰ, ਸ਼ਿਕਾਗੋ ਦਾ ਆਰਟ ਇੰਸਟੀਚਿਊਟ।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Жорж-Пьер Сёра, «Воскресный день на острове Гранд-Жатт», 1884–1886 гг. Холст, масло, 207,6 × 308 см, Чикагский институт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Георгес-Пиерре Сеурат, Недељно поподне на острву Ла Гранде Јатте, 1884–86. Уље на платну, 207,6 × 308 цм, Уметнички институт у Чикагу.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Galab Axad ah oo ku taal Jasiiradda La Grande Jatte, 1884–86. Saliida shiraac, 207.6 × 308 cm, Machadka Farshaxanka ee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tarde dominical en la isla de La Grande Jatte, 1884-1886. Óleo sobre lienzo,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Sore Minggu di Pulo La Grande Jatte, 1884–86. Minyak dina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Alasiri ya Jumapili kwenye Kisiwa cha La Grande Jatte, 1884–86. Mafuta kwenye turubai, 207.6 × 308 cm, Taasisi ya Sanaa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En söndagseftermiddag på ön La Grande Jatte, 1884–86. Olja på duk,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Isang Linggo ng Hapon sa Isla ng La Grande Jatte, 1884–86. Langis sa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ஜார்ஜஸ்-பியர் சீராட், லா கிராண்டே ஜட் தீவில் ஒரு ஞாயிறு மதியம், 1884-86. கேன்வாஸில் எண்ணெய், 207.6 × 308 செ.மீ., சிகாகோ கலை நிறுவனம்.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จอร์จ-ปิแอร์ เซอราต์ บ่ายวันอาทิตย์บนเกาะลากร็องด์ฌัต ค.ศ. 1884–86 สีน้ำมันบนผ้าใบ 207.6 × 308 ซม. สถาบันศิลปะแห่งชิคาโก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La Grande Jatte Adası'nda Bir Pazar Öğleden Sonrası, 1884–86. Tuval üzerine yağlıboya, 207,6 × 308 cm, Chicago Sanat Enstitüsü.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Жорж-П'єр Сера, Недільний день на острові Ла-Гранд-Жатт, 1884–86. Полотно, олія, 207,6 × 308 см, Художній інститут Чикаго.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جارجز پیئر سیورٹ، لا گرانڈے جاٹے کے جزیرے پر اتوار کی دوپہر، 1884-86۔ کینوس پر تیل، 207.6 × 308 سینٹی میٹر، آرٹ انسٹی ٹیوٹ آف شکاگو۔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Một buổi chiều chủ nhật trên đảo La Grande Jatte, 1884–86. Sơn dầu trên vải, 207,6 × 308 cm, Viện Nghệ thuật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48" name="Google Shape;448;g25b71128e10_0_7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fbb648e1c0_0_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fbb648e1c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have made video for you </a:t>
            </a:r>
            <a:r>
              <a:rPr lang="en"/>
              <a:t>that has subtitles in your home language</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a937a1d706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a937a1d70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a937a1d706_0_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a937a1d70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have made video for you that has subtitles in your home language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5b71128e10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5b71128e1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Do your art analysis of La Grande Jatte FIRST! Remember that there is a video with subtitles in many languages in the Google Classroom. When you are done, continue with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your art analysis of La Grande Jatte FIRST! There is a video with subtitles in many languages in the Google Classroom.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Bëni analizën tuaj të artit të La Grande Jatte PARË! Mos harroni se ka një video me titra në shumë gjuhë në Google Classroom. Kur të keni mbaruar, vazhdoni me pikturën tuaj.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إذن ماذا يجب أن أفعل اليوم؟ قم بتحليلك الفني لـ La Grande Jatte أولاً! تذكر أن هناك فيديو مع ترجمة بالعديد من اللغات في Google Classroom. عندما تنتهي، تابع الرسم.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Այսպիսով, ինչ պետք է անեմ այսօր: Կատարեք La Grande Jatte-ի ձեր արվեստի վերլուծությունը ԱՌԱՋԻՆ: Հիշեք, որ Google Classroom-ում կա մի տեսանյութ՝ բազմաթիվ լեզուներով ենթագրերով: Երբ ավարտեք, շարունակեք ձեր նկարչությունը: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那么我今天应该做什么呢？首先对 La Grande Jatte 进行艺术分析！请记住，Google Classroom 中有一个带有多种语言字幕的视频。完成后，继续绘画。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Doe EERST je kunstanalyse van La Grande Jatte! Houd er rekening mee dat er in Google Classroom een ​​video met ondertiteling in veel talen beschikbaar is. Als je klaar bent, ga dan verder met je schilderij.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پس امروز باید چه کار کنم؟ ابتدا تحلیل هنری La Grande Jatte را انجام دهید! به یاد داشته باشید که یک ویدیو با زیرنویس به زبان های مختلف در Google Classroom وجود دارد. وقتی کارتان تمام شد، به نقاشی خود ادامه دهید.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Faites votre analyse artistique de La Grande Jatte EN PREMIER ! N'oubliez pas qu'il existe une vidéo sous-titrée dans de nombreuses langues dans Google Classroom. Lorsque vous avez terminé, continuez votre peinture.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 ich also heute tun? Machen Sie ZUERST Ihre Kunstanalyse von La Grande Jatte! Denken Sie daran, dass es im Google Classroom ein Video mit Untertiteln in vielen Sprachen gibt. Wenn Sie fertig sind, fahren Sie mit dem Malen fort.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લા ગ્રાન્ડે જટ્ટેનું તમારું કલા વિશ્લેષણ પ્રથમ કરો! યાદ રાખો કે ગૂગલ ક્લાસરૂમમાં ઘણી ભાષાઓમાં સબટાઈટલ સાથેનો વીડિયો છે. જ્યારે તમે પૂર્ણ કરી લો, ત્યારે તમારી પેઇન્ટિંગ ચાલુ રાખો.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सबसे पहले ला ग्रांडे जट्टे का अपना कला विश्लेषण करें! याद रखें कि Google Classroom में कई भाषाओं में उपशीर्षक वाला एक वीडियो मौजूद है। जब आपका काम पूरा हो जाए, तो अपनी पेंटिंग जारी रखें।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Fai PRIMA la tua analisi artistica di La Grande Jatte! Ricorda che in Google Classroom è presente un video con sottotitoli in molte lingue. Quando hai finito, continua con il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それで、今日は何をすればいいでしょうか？まずはラ・グランド・ジャットのアート分析をしてみましょう！ Google Classroom にはさまざまな言語の字幕付きのビデオがあることに注意してください。完了したら、ペイントを続けます。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그럼 오늘은 무엇을 해야 할까요? La Grande Jatte의 예술 분석을 먼저 수행해 보세요! 구글 클래스룸에는 다양한 언어로 자막이 있는 영상이 있다는 것을 기억하세요. 작업이 끝나면 그림을 계속 진행하세요.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Analîza hunera xwe ya La Grande Jatte FIRST bikin! Bînin bîra xwe ku di Google Classroom de vîdyoyek bi jêrnivîsa bi gelek zimanan heye. Dema ku hûn qedandin, bi boyaxkirina xwe berdewam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त्यसोभए आज मैले के गर्नुपर्छ? ला ग्रान्डे जट्टे को पहिलो आफ्नो कला विश्लेषण गर्नुहोस्! याद गर्नुहोस् कि गुगल कक्षामा धेरै भाषाहरूमा सबटाइटल भएको भिडियो छ। जब तपाइँ सक्नुभयो, तपाइँको चित्रकला जारी राख्नुहोस्।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زه باید نن څه وکړم؟ لومړی د لا ګرانډی جاټ خپل هنر تحلیل کړئ! په یاد ولرئ چې د ګوګل ټولګي کې په ډیری ژبو کې د فرعي سرلیکونو سره ویډیو شتون لري. کله چې تاسو سرته ورسیږئ، خپل انځور کولو ته دوام ورکړئ.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Faça sua análise artística de La Grande Jatte PRIMEIRO! Lembre-se que existe um vídeo com legendas em vários idiomas no Google Classroom. Quando terminar, continue com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ਮੈਨੂੰ ਅੱਜ ਕੀ ਕਰਨਾ ਚਾਹੀਦਾ ਹੈ? ਸਭ ਤੋਂ ਪਹਿਲਾਂ ਲਾ ਗ੍ਰਾਂਡੇ ਜੱਟੇ ਦਾ ਆਪਣੀ ਕਲਾ ਦਾ ਵਿਸ਼ਲੇਸ਼ਣ ਕਰੋ! ਯਾਦ ਰੱਖੋ ਕਿ ਗੂਗਲ ਕਲਾਸਰੂਮ ਵਿੱਚ ਕਈ ਭਾਸ਼ਾਵਾਂ ਵਿੱਚ ਉਪਸਿਰਲੇਖਾਂ ਵਾਲਾ ਇੱਕ ਵੀਡੀਓ ਹੈ। ਜਦੋਂ ਤੁਸੀਂ ਪੂਰਾ ਕਰ ਲੈਂਦੇ ਹੋ, ਤਾਂ ਆਪਣੀ ਪੇਂਟਿੰਗ ਜਾਰੀ ਰੱਖੋ।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Так что же мне делать сегодня? СНАЧАЛА проведите арт-анализ La Grande Jatte! Помните, что в Google Classroom есть видео с субтитрами на многих языках. Когда вы закончите, продолжайте рисовать.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Па шта да радим данас? Урадите своју уметничку анализу Ла Гранде Јатте ПРВО! Запамтите да у Гоогле учионици постоји видео са титловима на многим језицима. Када завршите, наставите са сликањем.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Samee falanqayntaada farshaxanka ee La Grande Jatte KOWAAD! Xasuusnoow in uu jiro muuqaal hoosaadyo luuqado badan ku qoran oo ku jira Fasalka Google. Markaad dhammayso, sii wad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Entonces, ¿qué debería hacer hoy? ¡Haz tu análisis artístico de La Grande Jatte PRIMERO! Recuerda que hay un vídeo con subtítulos en muchos idiomas en Google Classroom. Cuando hayas terminado, continúa con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Fanya uchambuzi wako wa sanaa wa La Grande Jatte KWANZA! Kumbuka kwamba kuna video iliyo na manukuu katika lugha nyingi kwenye Google Classroom. Ukimaliza, endelea na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Gör din konstanalys av La Grande Jatte FÖRST! Kom ihåg att det finns en video med undertexter på många språk i Google Classroom. När du är klar, fortsätt med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Gawin MUNA ang iyong pagsusuri sa sining ng La Grande Jatte! Tandaan na mayroong isang video na may mga subtitle sa maraming wika sa Google Classroom. Kapag tapos ka na, ipagpatuloy ang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எனவே இன்று நான் என்ன செய்ய வேண்டும்? லா கிராண்டே ஜாட்டே பற்றிய உங்கள் கலைப் பகுப்பாய்வை முதலில் செய்யுங்கள்! கூகுள் கிளாஸ்ரூமில் பல மொழிகளில் வசனங்களுடன் கூடிய வீடியோ உள்ளது என்பதை நினைவில் கொள்ளவும். நீங்கள் முடித்ததும், உங்கள் ஓவியத்தைத் தொடரவும்.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แล้ววันนี้ฉันควรทำอะไรล่ะ? ทำการวิเคราะห์งานศิลปะของคุณเกี่ยวกับ La Grande Jatte ก่อน! โปรดจำไว้ว่ามีวิดีโอที่มีคำบรรยายหลายภาษาใน Google Classroom เสร็จแล้วก็วาดภาพต่อ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İLK La Grande Jatte'nin sanat analizini yapın! Google Classroom'da birçok dilde altyazılı video bulunduğunu unutmayın. İşiniz bittiğinde resminize devam edin.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Зробіть свій художній аналіз La Grande Jatte ПЕРШИМ! Пам’ятайте, що в Google Classroom є відео з субтитрами багатьма мовами. Коли ви закінчите, продовжуйте малювати.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سب سے پہلے لا گرانڈے جاٹے کا اپنے فن کا تجزیہ کریں! یاد رہے کہ گوگل کلاس روم میں کئی زبانوں میں سب ٹائٹلز کے ساتھ ایک ویڈیو موجود ہے۔ جب آپ کام کر لیں تو اپنی پینٹنگ جاری رکھیں۔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Hãy phân tích nghệ thuật của bạn về La Grande Jatte ĐẦU TIÊN! Hãy nhớ rằng có một video có phụ đề bằng nhiều ngôn ngữ trong Google Classroom. Khi bạn hoàn thành, hãy tiếp tục với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5b71128e10_0_20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75" name="Google Shape;475;g25b71128e10_0_2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9d91b1678c_0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9d91b1678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Ask your teacher to take a photo of your work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Kërkoji mësuesit/mësueses të të bëjë një foto të punës tënde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የስራዎን ፎቶ እንዲያነሳ አስተማሪዎን ይጠይቁ</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اطلب من معلمك أن يلتقط صورة لعملك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Խնդրեք ձեր ուսուցչին լուսանկարել ձեր աշխատանքը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Demana al teu professor/a que faci una foto de la teva feina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让你的老师给你的作品拍照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Vraag je leraar om een ​​foto van je werk te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از معلمتان بخواهید از کارتان عکس بگیرد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Demandez à votre professeur de prendre une photo de votre travail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Bitten Sie Ihren Lehrer, ein Foto Ihrer Arbeit zu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શિક્ષકને તમારા કામનો ફોટો લેવા કહો.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शिक्षक से अपने काम की तस्वीर लेने के लिए कहें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Chiedi al tuo insegnante di scattare una foto del tuo lavoro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先生にあなたの作品の写真を撮ってもらいましょう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선생님께 당신의 작품 사진을 찍어달라고 부탁하세요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mamosteyê/a xwe bixwaze ku wêneyekî xebata te bigire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Minta guru anda mengambil gambar kerja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ജോലിയുടെ ഒരു ഫോട്ടോ എടുക്കാൻ അധ്യാപകനോട് ആവശ്യപ്പെടുക.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शिक्षकलाई आफ्नो कामको फोटो खिच्न भन्नुहोस्।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له خپل ښوونکي څخه وغواړئ چې ستاسو د کار عکس واخلي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Peça ao seu professor para tirar uma foto do seu trabalho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ਅਧਿਆਪਕ ਨੂੰ ਆਪਣੇ ਕੰਮ ਦੀ ਫੋਟੋ ਖਿੱਚਣ ਲਈ ਕਹੋ।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Попросите учителя сфотографировать вашу работу.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Замолите наставника да вам фотографише рад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Weydii macalinkaaga inuu sawir ka qaado shaqadaada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Pídele a tu profesor que tome una foto de tu trabajo.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Tanya guru anjeun nyandak poto karya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Mwambie mwalimu wako apige picha ya kazi yako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 din lärare att ta ett foto på ditt arbete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Hilingin sa iyong guro na kumuha ng larawan ng iyong 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ஆசிரியரிடம் உங்கள் வேலையைப் புகைப்படம் எடுக்கச் சொல்லுங்கள்.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ขอให้ครูถ่ายรูปงานของคุณ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Öğretmeninizden çalışmanızın fotoğrafını çekmesini isteyin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Попросіть свого вчителя сфотографувати вашу роботу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استاد سے اپنے کام کی تصویر لینے کو کہیں۔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Yêu cầu giáo viên chụp ảnh bài làm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5b71128e10_0_34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5b71128e10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sp>
        <p:nvSpPr>
          <p:cNvPr id="78" name="Google Shape;78;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 name="Google Shape;79;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1" name="Shape 81"/>
        <p:cNvGrpSpPr/>
        <p:nvPr/>
      </p:nvGrpSpPr>
      <p:grpSpPr>
        <a:xfrm>
          <a:off x="0" y="0"/>
          <a:ext cx="0" cy="0"/>
          <a:chOff x="0" y="0"/>
          <a:chExt cx="0" cy="0"/>
        </a:xfrm>
      </p:grpSpPr>
      <p:sp>
        <p:nvSpPr>
          <p:cNvPr id="82" name="Google Shape;82;p18"/>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3" name="Google Shape;83;p18"/>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4" name="Google Shape;84;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 name="Google Shape;85;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 name="Google Shape;86;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9" name="Google Shape;89;p19"/>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0" name="Google Shape;90;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3" name="Shape 93"/>
        <p:cNvGrpSpPr/>
        <p:nvPr/>
      </p:nvGrpSpPr>
      <p:grpSpPr>
        <a:xfrm>
          <a:off x="0" y="0"/>
          <a:ext cx="0" cy="0"/>
          <a:chOff x="0" y="0"/>
          <a:chExt cx="0" cy="0"/>
        </a:xfrm>
      </p:grpSpPr>
      <p:sp>
        <p:nvSpPr>
          <p:cNvPr id="94" name="Google Shape;94;p20"/>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5" name="Google Shape;95;p20"/>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96" name="Google Shape;96;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 name="Google Shape;97;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8" name="Google Shape;98;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1" name="Google Shape;101;p21"/>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1"/>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8" name="Google Shape;108;p22"/>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9" name="Google Shape;109;p22"/>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0" name="Google Shape;110;p22"/>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11" name="Google Shape;111;p22"/>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2" name="Google Shape;112;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2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7" name="Google Shape;117;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8" name="Google Shape;118;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0" name="Shape 120"/>
        <p:cNvGrpSpPr/>
        <p:nvPr/>
      </p:nvGrpSpPr>
      <p:grpSpPr>
        <a:xfrm>
          <a:off x="0" y="0"/>
          <a:ext cx="0" cy="0"/>
          <a:chOff x="0" y="0"/>
          <a:chExt cx="0" cy="0"/>
        </a:xfrm>
      </p:grpSpPr>
      <p:sp>
        <p:nvSpPr>
          <p:cNvPr id="121" name="Google Shape;121;p24"/>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2" name="Google Shape;122;p24"/>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3" name="Google Shape;123;p24"/>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4" name="Google Shape;124;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 name="Google Shape;125;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 name="Google Shape;126;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7" name="Shape 127"/>
        <p:cNvGrpSpPr/>
        <p:nvPr/>
      </p:nvGrpSpPr>
      <p:grpSpPr>
        <a:xfrm>
          <a:off x="0" y="0"/>
          <a:ext cx="0" cy="0"/>
          <a:chOff x="0" y="0"/>
          <a:chExt cx="0" cy="0"/>
        </a:xfrm>
      </p:grpSpPr>
      <p:sp>
        <p:nvSpPr>
          <p:cNvPr id="128" name="Google Shape;128;p25"/>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9" name="Google Shape;129;p25"/>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30" name="Google Shape;130;p25"/>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31" name="Google Shape;131;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4" name="Shape 134"/>
        <p:cNvGrpSpPr/>
        <p:nvPr/>
      </p:nvGrpSpPr>
      <p:grpSpPr>
        <a:xfrm>
          <a:off x="0" y="0"/>
          <a:ext cx="0" cy="0"/>
          <a:chOff x="0" y="0"/>
          <a:chExt cx="0" cy="0"/>
        </a:xfrm>
      </p:grpSpPr>
      <p:sp>
        <p:nvSpPr>
          <p:cNvPr id="135" name="Google Shape;135;p2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6" name="Google Shape;136;p26"/>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7" name="Google Shape;137;p2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2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9" name="Google Shape;139;p2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0" name="Shape 140"/>
        <p:cNvGrpSpPr/>
        <p:nvPr/>
      </p:nvGrpSpPr>
      <p:grpSpPr>
        <a:xfrm>
          <a:off x="0" y="0"/>
          <a:ext cx="0" cy="0"/>
          <a:chOff x="0" y="0"/>
          <a:chExt cx="0" cy="0"/>
        </a:xfrm>
      </p:grpSpPr>
      <p:sp>
        <p:nvSpPr>
          <p:cNvPr id="141" name="Google Shape;141;p27"/>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42" name="Google Shape;142;p27"/>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3" name="Google Shape;143;p2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2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2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0" name="Shape 150"/>
        <p:cNvGrpSpPr/>
        <p:nvPr/>
      </p:nvGrpSpPr>
      <p:grpSpPr>
        <a:xfrm>
          <a:off x="0" y="0"/>
          <a:ext cx="0" cy="0"/>
          <a:chOff x="0" y="0"/>
          <a:chExt cx="0" cy="0"/>
        </a:xfrm>
      </p:grpSpPr>
      <p:grpSp>
        <p:nvGrpSpPr>
          <p:cNvPr id="151" name="Google Shape;151;p29"/>
          <p:cNvGrpSpPr/>
          <p:nvPr/>
        </p:nvGrpSpPr>
        <p:grpSpPr>
          <a:xfrm>
            <a:off x="4350279" y="3807170"/>
            <a:ext cx="443589" cy="140843"/>
            <a:chOff x="4137525" y="2915950"/>
            <a:chExt cx="869100" cy="207000"/>
          </a:xfrm>
        </p:grpSpPr>
        <p:sp>
          <p:nvSpPr>
            <p:cNvPr id="152" name="Google Shape;152;p29"/>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9"/>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 name="Google Shape;155;p29"/>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6" name="Google Shape;156;p29"/>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7" name="Google Shape;157;p2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sp>
        <p:nvSpPr>
          <p:cNvPr id="159" name="Google Shape;159;p30"/>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0" name="Google Shape;160;p3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1" name="Shape 161"/>
        <p:cNvGrpSpPr/>
        <p:nvPr/>
      </p:nvGrpSpPr>
      <p:grpSpPr>
        <a:xfrm>
          <a:off x="0" y="0"/>
          <a:ext cx="0" cy="0"/>
          <a:chOff x="0" y="0"/>
          <a:chExt cx="0" cy="0"/>
        </a:xfrm>
      </p:grpSpPr>
      <p:sp>
        <p:nvSpPr>
          <p:cNvPr id="162" name="Google Shape;162;p3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3" name="Google Shape;163;p31"/>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64" name="Google Shape;164;p3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5" name="Shape 165"/>
        <p:cNvGrpSpPr/>
        <p:nvPr/>
      </p:nvGrpSpPr>
      <p:grpSpPr>
        <a:xfrm>
          <a:off x="0" y="0"/>
          <a:ext cx="0" cy="0"/>
          <a:chOff x="0" y="0"/>
          <a:chExt cx="0" cy="0"/>
        </a:xfrm>
      </p:grpSpPr>
      <p:sp>
        <p:nvSpPr>
          <p:cNvPr id="166" name="Google Shape;166;p32"/>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7" name="Google Shape;167;p32"/>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8" name="Google Shape;168;p32"/>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9" name="Google Shape;169;p3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0" name="Shape 170"/>
        <p:cNvGrpSpPr/>
        <p:nvPr/>
      </p:nvGrpSpPr>
      <p:grpSpPr>
        <a:xfrm>
          <a:off x="0" y="0"/>
          <a:ext cx="0" cy="0"/>
          <a:chOff x="0" y="0"/>
          <a:chExt cx="0" cy="0"/>
        </a:xfrm>
      </p:grpSpPr>
      <p:sp>
        <p:nvSpPr>
          <p:cNvPr id="171" name="Google Shape;171;p33"/>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2" name="Google Shape;172;p3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3" name="Shape 173"/>
        <p:cNvGrpSpPr/>
        <p:nvPr/>
      </p:nvGrpSpPr>
      <p:grpSpPr>
        <a:xfrm>
          <a:off x="0" y="0"/>
          <a:ext cx="0" cy="0"/>
          <a:chOff x="0" y="0"/>
          <a:chExt cx="0" cy="0"/>
        </a:xfrm>
      </p:grpSpPr>
      <p:sp>
        <p:nvSpPr>
          <p:cNvPr id="174" name="Google Shape;174;p34"/>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75" name="Google Shape;175;p34"/>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76" name="Google Shape;176;p3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77" name="Shape 177"/>
        <p:cNvGrpSpPr/>
        <p:nvPr/>
      </p:nvGrpSpPr>
      <p:grpSpPr>
        <a:xfrm>
          <a:off x="0" y="0"/>
          <a:ext cx="0" cy="0"/>
          <a:chOff x="0" y="0"/>
          <a:chExt cx="0" cy="0"/>
        </a:xfrm>
      </p:grpSpPr>
      <p:sp>
        <p:nvSpPr>
          <p:cNvPr id="178" name="Google Shape;178;p35"/>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79" name="Google Shape;179;p3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0" name="Shape 180"/>
        <p:cNvGrpSpPr/>
        <p:nvPr/>
      </p:nvGrpSpPr>
      <p:grpSpPr>
        <a:xfrm>
          <a:off x="0" y="0"/>
          <a:ext cx="0" cy="0"/>
          <a:chOff x="0" y="0"/>
          <a:chExt cx="0" cy="0"/>
        </a:xfrm>
      </p:grpSpPr>
      <p:sp>
        <p:nvSpPr>
          <p:cNvPr id="181" name="Google Shape;181;p36"/>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2" name="Google Shape;182;p36"/>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83" name="Google Shape;183;p36"/>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84" name="Google Shape;184;p36"/>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85" name="Google Shape;185;p36"/>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86" name="Google Shape;186;p3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7" name="Shape 187"/>
        <p:cNvGrpSpPr/>
        <p:nvPr/>
      </p:nvGrpSpPr>
      <p:grpSpPr>
        <a:xfrm>
          <a:off x="0" y="0"/>
          <a:ext cx="0" cy="0"/>
          <a:chOff x="0" y="0"/>
          <a:chExt cx="0" cy="0"/>
        </a:xfrm>
      </p:grpSpPr>
      <p:sp>
        <p:nvSpPr>
          <p:cNvPr id="188" name="Google Shape;188;p37"/>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89" name="Google Shape;189;p3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0" name="Shape 190"/>
        <p:cNvGrpSpPr/>
        <p:nvPr/>
      </p:nvGrpSpPr>
      <p:grpSpPr>
        <a:xfrm>
          <a:off x="0" y="0"/>
          <a:ext cx="0" cy="0"/>
          <a:chOff x="0" y="0"/>
          <a:chExt cx="0" cy="0"/>
        </a:xfrm>
      </p:grpSpPr>
      <p:sp>
        <p:nvSpPr>
          <p:cNvPr id="191" name="Google Shape;191;p38"/>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2" name="Google Shape;192;p38"/>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93" name="Google Shape;193;p3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4" name="Shape 194"/>
        <p:cNvGrpSpPr/>
        <p:nvPr/>
      </p:nvGrpSpPr>
      <p:grpSpPr>
        <a:xfrm>
          <a:off x="0" y="0"/>
          <a:ext cx="0" cy="0"/>
          <a:chOff x="0" y="0"/>
          <a:chExt cx="0" cy="0"/>
        </a:xfrm>
      </p:grpSpPr>
      <p:sp>
        <p:nvSpPr>
          <p:cNvPr id="195" name="Google Shape;195;p3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2"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48" name="Google Shape;148;p28"/>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49" name="Google Shape;149;p28"/>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s://www.instagram.com/jordanbennettart/"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2.jpg"/><Relationship Id="rId4" Type="http://schemas.openxmlformats.org/officeDocument/2006/relationships/image" Target="../media/image3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5.jpg"/><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7.jp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8.jpg"/><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3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22.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35.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 Id="rId3"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7.xml"/><Relationship Id="rId3" Type="http://schemas.openxmlformats.org/officeDocument/2006/relationships/image" Target="../media/image23.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hyperlink" Target="http://www.youtube.com/watch?v=GZE-rmt6cNM" TargetMode="External"/><Relationship Id="rId4" Type="http://schemas.openxmlformats.org/officeDocument/2006/relationships/image" Target="../media/image2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5.xml"/><Relationship Id="rId3" Type="http://schemas.openxmlformats.org/officeDocument/2006/relationships/image" Target="../media/image2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descr="All text" id="200" name="Google Shape;200;p40"/>
          <p:cNvSpPr txBox="1"/>
          <p:nvPr/>
        </p:nvSpPr>
        <p:spPr>
          <a:xfrm>
            <a:off x="0" y="0"/>
            <a:ext cx="3837000" cy="59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Today you need</a:t>
            </a:r>
            <a:endParaRPr sz="2400">
              <a:solidFill>
                <a:srgbClr val="FFFFFF"/>
              </a:solidFill>
              <a:latin typeface="Oswald"/>
              <a:ea typeface="Oswald"/>
              <a:cs typeface="Oswald"/>
              <a:sym typeface="Oswald"/>
            </a:endParaRPr>
          </a:p>
          <a:p>
            <a:pPr indent="0" lvl="0" marL="0" rtl="0" algn="l">
              <a:spcBef>
                <a:spcPts val="0"/>
              </a:spcBef>
              <a:spcAft>
                <a:spcPts val="0"/>
              </a:spcAft>
              <a:buNone/>
            </a:pPr>
            <a:r>
              <a:t/>
            </a:r>
            <a:endParaRPr sz="2400">
              <a:solidFill>
                <a:srgbClr val="FFFFFF"/>
              </a:solidFill>
              <a:latin typeface="Oswald"/>
              <a:ea typeface="Oswald"/>
              <a:cs typeface="Oswald"/>
              <a:sym typeface="Oswald"/>
            </a:endParaRPr>
          </a:p>
          <a:p>
            <a:pPr indent="-381000" lvl="0" marL="457200" rtl="0" algn="l">
              <a:lnSpc>
                <a:spcPct val="114000"/>
              </a:lnSpc>
              <a:spcBef>
                <a:spcPts val="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 Your </a:t>
            </a:r>
            <a:r>
              <a:rPr b="1" lang="en" sz="2400">
                <a:solidFill>
                  <a:srgbClr val="FFFFFF"/>
                </a:solidFill>
                <a:latin typeface="Average"/>
                <a:ea typeface="Average"/>
                <a:cs typeface="Average"/>
                <a:sym typeface="Average"/>
              </a:rPr>
              <a:t>Art History</a:t>
            </a:r>
            <a:r>
              <a:rPr lang="en" sz="2400">
                <a:solidFill>
                  <a:srgbClr val="CACACA"/>
                </a:solidFill>
                <a:latin typeface="Average"/>
                <a:ea typeface="Average"/>
                <a:cs typeface="Average"/>
                <a:sym typeface="Average"/>
              </a:rPr>
              <a:t> booklet!</a:t>
            </a:r>
            <a:endParaRPr sz="2400">
              <a:solidFill>
                <a:srgbClr val="CACACA"/>
              </a:solidFill>
              <a:latin typeface="Average"/>
              <a:ea typeface="Average"/>
              <a:cs typeface="Average"/>
              <a:sym typeface="Average"/>
            </a:endParaRPr>
          </a:p>
          <a:p>
            <a:pPr indent="-381000" lvl="0" marL="457200" rtl="0" algn="l">
              <a:lnSpc>
                <a:spcPct val="114000"/>
              </a:lnSpc>
              <a:spcBef>
                <a:spcPts val="60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 </a:t>
            </a:r>
            <a:br>
              <a:rPr lang="en" sz="2400">
                <a:solidFill>
                  <a:srgbClr val="CACACA"/>
                </a:solidFill>
                <a:latin typeface="Average"/>
                <a:ea typeface="Average"/>
                <a:cs typeface="Average"/>
                <a:sym typeface="Average"/>
              </a:rPr>
            </a:br>
            <a:r>
              <a:rPr lang="en" sz="2400">
                <a:solidFill>
                  <a:srgbClr val="CACACA"/>
                </a:solidFill>
                <a:latin typeface="Average"/>
                <a:ea typeface="Average"/>
                <a:cs typeface="Average"/>
                <a:sym typeface="Average"/>
              </a:rPr>
              <a:t>Your reference photos</a:t>
            </a:r>
            <a:endParaRPr sz="2400">
              <a:solidFill>
                <a:srgbClr val="CACACA"/>
              </a:solidFill>
              <a:latin typeface="Average"/>
              <a:ea typeface="Average"/>
              <a:cs typeface="Average"/>
              <a:sym typeface="Average"/>
            </a:endParaRPr>
          </a:p>
          <a:p>
            <a:pPr indent="-381000" lvl="0" marL="457200" rtl="0" algn="l">
              <a:lnSpc>
                <a:spcPct val="114000"/>
              </a:lnSpc>
              <a:spcBef>
                <a:spcPts val="60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Your good copy 🖼</a:t>
            </a:r>
            <a:endParaRPr sz="2400">
              <a:solidFill>
                <a:srgbClr val="CACACA"/>
              </a:solidFill>
              <a:latin typeface="Average"/>
              <a:ea typeface="Average"/>
              <a:cs typeface="Average"/>
              <a:sym typeface="Average"/>
            </a:endParaRPr>
          </a:p>
          <a:p>
            <a:pPr indent="-381000" lvl="0" marL="457200" rtl="0" algn="l">
              <a:lnSpc>
                <a:spcPct val="114000"/>
              </a:lnSpc>
              <a:spcBef>
                <a:spcPts val="60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 Your brushes </a:t>
            </a:r>
            <a:endParaRPr sz="2400">
              <a:solidFill>
                <a:srgbClr val="CACACA"/>
              </a:solidFill>
              <a:latin typeface="Average"/>
              <a:ea typeface="Average"/>
              <a:cs typeface="Average"/>
              <a:sym typeface="Average"/>
            </a:endParaRPr>
          </a:p>
          <a:p>
            <a:pPr indent="-381000" lvl="0" marL="457200" rtl="0" algn="l">
              <a:lnSpc>
                <a:spcPct val="114000"/>
              </a:lnSpc>
              <a:spcBef>
                <a:spcPts val="60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 Your palette </a:t>
            </a:r>
            <a:endParaRPr sz="2400">
              <a:solidFill>
                <a:srgbClr val="CACACA"/>
              </a:solidFill>
              <a:latin typeface="Average"/>
              <a:ea typeface="Average"/>
              <a:cs typeface="Average"/>
              <a:sym typeface="Average"/>
            </a:endParaRPr>
          </a:p>
          <a:p>
            <a:pPr indent="-381000" lvl="0" marL="457200" rtl="0" algn="l">
              <a:lnSpc>
                <a:spcPct val="114000"/>
              </a:lnSpc>
              <a:spcBef>
                <a:spcPts val="600"/>
              </a:spcBef>
              <a:spcAft>
                <a:spcPts val="600"/>
              </a:spcAft>
              <a:buClr>
                <a:srgbClr val="CACACA"/>
              </a:buClr>
              <a:buSzPts val="2400"/>
              <a:buFont typeface="Average"/>
              <a:buAutoNum type="arabicPeriod"/>
            </a:pPr>
            <a:r>
              <a:rPr lang="en" sz="2400">
                <a:solidFill>
                  <a:srgbClr val="CACACA"/>
                </a:solidFill>
                <a:latin typeface="Average"/>
                <a:ea typeface="Average"/>
                <a:cs typeface="Average"/>
                <a:sym typeface="Average"/>
              </a:rPr>
              <a:t>🥤🥤 Two containers of water </a:t>
            </a:r>
            <a:endParaRPr sz="2400">
              <a:solidFill>
                <a:srgbClr val="FFFFFF"/>
              </a:solidFill>
              <a:latin typeface="Oswald"/>
              <a:ea typeface="Oswald"/>
              <a:cs typeface="Oswald"/>
              <a:sym typeface="Oswald"/>
            </a:endParaRPr>
          </a:p>
        </p:txBody>
      </p:sp>
      <p:pic>
        <p:nvPicPr>
          <p:cNvPr id="201" name="Google Shape;201;p40"/>
          <p:cNvPicPr preferRelativeResize="0"/>
          <p:nvPr/>
        </p:nvPicPr>
        <p:blipFill rotWithShape="1">
          <a:blip r:embed="rId3">
            <a:alphaModFix/>
          </a:blip>
          <a:srcRect b="3326" l="30291" r="30900" t="7516"/>
          <a:stretch/>
        </p:blipFill>
        <p:spPr>
          <a:xfrm>
            <a:off x="3836850" y="0"/>
            <a:ext cx="5307149" cy="6858000"/>
          </a:xfrm>
          <a:prstGeom prst="rect">
            <a:avLst/>
          </a:prstGeom>
          <a:noFill/>
          <a:ln>
            <a:noFill/>
          </a:ln>
        </p:spPr>
      </p:pic>
      <p:sp>
        <p:nvSpPr>
          <p:cNvPr descr="All text" id="202" name="Google Shape;202;p40"/>
          <p:cNvSpPr txBox="1"/>
          <p:nvPr/>
        </p:nvSpPr>
        <p:spPr>
          <a:xfrm>
            <a:off x="0" y="5934600"/>
            <a:ext cx="3837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descr="Title" id="207" name="Google Shape;207;p41"/>
          <p:cNvSpPr txBox="1"/>
          <p:nvPr/>
        </p:nvSpPr>
        <p:spPr>
          <a:xfrm>
            <a:off x="0" y="0"/>
            <a:ext cx="9144000" cy="228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rgbClr val="FFFFFF"/>
                </a:solidFill>
                <a:latin typeface="Oswald"/>
                <a:ea typeface="Oswald"/>
                <a:cs typeface="Oswald"/>
                <a:sym typeface="Oswald"/>
              </a:rPr>
              <a:t>So what should I be doing today?</a:t>
            </a:r>
            <a:br>
              <a:rPr lang="en" sz="2500">
                <a:solidFill>
                  <a:srgbClr val="FFFFFF"/>
                </a:solidFill>
                <a:latin typeface="Oswald"/>
                <a:ea typeface="Oswald"/>
                <a:cs typeface="Oswald"/>
                <a:sym typeface="Oswald"/>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B7B7B7"/>
                </a:solidFill>
                <a:latin typeface="Average"/>
                <a:ea typeface="Average"/>
                <a:cs typeface="Average"/>
                <a:sym typeface="Average"/>
              </a:rPr>
              <a:t>Do your art analysis of </a:t>
            </a:r>
            <a:r>
              <a:rPr b="1" lang="en" sz="1900">
                <a:solidFill>
                  <a:srgbClr val="00FF00"/>
                </a:solidFill>
                <a:latin typeface="Average"/>
                <a:ea typeface="Average"/>
                <a:cs typeface="Average"/>
                <a:sym typeface="Average"/>
              </a:rPr>
              <a:t>La Grande Jatte FIRST!</a:t>
            </a:r>
            <a:endParaRPr sz="1900">
              <a:solidFill>
                <a:srgbClr val="00FF00"/>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B7B7B7"/>
                </a:solidFill>
                <a:latin typeface="Average"/>
                <a:ea typeface="Average"/>
                <a:cs typeface="Average"/>
                <a:sym typeface="Average"/>
              </a:rPr>
              <a:t>Remember that there is a </a:t>
            </a:r>
            <a:r>
              <a:rPr b="1" lang="en" sz="1900">
                <a:solidFill>
                  <a:srgbClr val="FFFFFF"/>
                </a:solidFill>
                <a:latin typeface="Average"/>
                <a:ea typeface="Average"/>
                <a:cs typeface="Average"/>
                <a:sym typeface="Average"/>
              </a:rPr>
              <a:t>video with subtitles </a:t>
            </a:r>
            <a:br>
              <a:rPr b="1" lang="en" sz="1900">
                <a:solidFill>
                  <a:srgbClr val="FFFFFF"/>
                </a:solidFill>
                <a:latin typeface="Average"/>
                <a:ea typeface="Average"/>
                <a:cs typeface="Average"/>
                <a:sym typeface="Average"/>
              </a:rPr>
            </a:br>
            <a:r>
              <a:rPr b="1" lang="en" sz="1900">
                <a:solidFill>
                  <a:srgbClr val="FFFFFF"/>
                </a:solidFill>
                <a:latin typeface="Average"/>
                <a:ea typeface="Average"/>
                <a:cs typeface="Average"/>
                <a:sym typeface="Average"/>
              </a:rPr>
              <a:t>in many languages</a:t>
            </a:r>
            <a:r>
              <a:rPr lang="en" sz="1900">
                <a:solidFill>
                  <a:srgbClr val="B7B7B7"/>
                </a:solidFill>
                <a:latin typeface="Average"/>
                <a:ea typeface="Average"/>
                <a:cs typeface="Average"/>
                <a:sym typeface="Average"/>
              </a:rPr>
              <a:t> in the Google Classroom</a:t>
            </a:r>
            <a:endParaRPr sz="1900">
              <a:solidFill>
                <a:srgbClr val="B7B7B7"/>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B7B7B7"/>
                </a:solidFill>
                <a:latin typeface="Average"/>
                <a:ea typeface="Average"/>
                <a:cs typeface="Average"/>
                <a:sym typeface="Average"/>
              </a:rPr>
              <a:t>When you are done, </a:t>
            </a:r>
            <a:r>
              <a:rPr b="1" lang="en" sz="1900">
                <a:solidFill>
                  <a:srgbClr val="00FF00"/>
                </a:solidFill>
                <a:latin typeface="Average"/>
                <a:ea typeface="Average"/>
                <a:cs typeface="Average"/>
                <a:sym typeface="Average"/>
              </a:rPr>
              <a:t>continue with your painting</a:t>
            </a:r>
            <a:r>
              <a:rPr lang="en" sz="1900">
                <a:solidFill>
                  <a:srgbClr val="B7B7B7"/>
                </a:solidFill>
                <a:latin typeface="Average"/>
                <a:ea typeface="Average"/>
                <a:cs typeface="Average"/>
                <a:sym typeface="Average"/>
              </a:rPr>
              <a:t>.</a:t>
            </a:r>
            <a:endParaRPr sz="550">
              <a:solidFill>
                <a:srgbClr val="CACACA"/>
              </a:solidFill>
              <a:latin typeface="Average"/>
              <a:ea typeface="Average"/>
              <a:cs typeface="Average"/>
              <a:sym typeface="Average"/>
            </a:endParaRPr>
          </a:p>
        </p:txBody>
      </p:sp>
      <p:pic>
        <p:nvPicPr>
          <p:cNvPr id="208" name="Google Shape;208;p41"/>
          <p:cNvPicPr preferRelativeResize="0"/>
          <p:nvPr/>
        </p:nvPicPr>
        <p:blipFill>
          <a:blip r:embed="rId3">
            <a:alphaModFix/>
          </a:blip>
          <a:stretch>
            <a:fillRect/>
          </a:stretch>
        </p:blipFill>
        <p:spPr>
          <a:xfrm>
            <a:off x="6944075" y="228600"/>
            <a:ext cx="2199925" cy="2199925"/>
          </a:xfrm>
          <a:prstGeom prst="rect">
            <a:avLst/>
          </a:prstGeom>
          <a:noFill/>
          <a:ln>
            <a:noFill/>
          </a:ln>
        </p:spPr>
      </p:pic>
      <p:sp>
        <p:nvSpPr>
          <p:cNvPr descr="Translations" id="209" name="Google Shape;209;p41"/>
          <p:cNvSpPr txBox="1"/>
          <p:nvPr/>
        </p:nvSpPr>
        <p:spPr>
          <a:xfrm>
            <a:off x="0" y="2286000"/>
            <a:ext cx="9144000" cy="45720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500">
                <a:solidFill>
                  <a:srgbClr val="AAAAAA"/>
                </a:solidFill>
                <a:latin typeface="Average"/>
                <a:ea typeface="Average"/>
                <a:cs typeface="Average"/>
                <a:sym typeface="Average"/>
              </a:rPr>
              <a:t>قم بتحليلك الفني لـ La Grande Jatte أولاً! يوجد فيديو مع ترجمة بالعديد من اللغات في Google Classroom.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首先对 La Grande Jatte 进行艺术分析！谷歌课堂上有一个带有多种语言字幕的视频。</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ابتدا تحلیل هنری La Grande Jatte را انجام دهید! یک ویدیو با زیرنویس به زبان های مختلف در Google Classroom وجود دارد.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सबसे पहले ला ग्रांडे जट्टे का अपना कला विश्लेषण करें! Google Classroom में कई भाषाओं में उपशीर्षक वाला एक वीडियो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La Grande Jatte의 예술 분석을 먼저 수행해 보세요! 구글 클래스룸에는 다양한 언어로 자막이 있는 영상이 있습니다.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СНАЧАЛА проведите арт-анализ La Grande Jatte! В Google Classroom есть видео с субтитрами на многих языках.</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Урадите своју уметничку анализу Ла Гранде Јатте ПРВО! У Гоогле учионици постоји видео са титловима на многим језицима.</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¡Haz tu análisis artístico de La Grande Jatte PRIMERO! Hay un vídeo con subtítulos en muchos idiomas en Google Classroom.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Gawin MUNA ang iyong pagsusuri sa sining ng La Grande Jatte! Mayroong isang video na may mga subtitle sa maraming wika sa Google Classroom.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Зробіть свій художній аналіз La Grande Jatte ПЕРШИМ! У Google Classroom є відео з субтитрами багатьма мовами.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Hãy phân tích nghệ thuật của bạn về La Grande Jatte ĐẦU TIÊN! Có một video có phụ đề bằng nhiều ngôn ngữ trong Google Classroom.</a:t>
            </a:r>
            <a:endParaRPr sz="1350">
              <a:solidFill>
                <a:srgbClr val="CACACA"/>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42"/>
          <p:cNvPicPr preferRelativeResize="0"/>
          <p:nvPr/>
        </p:nvPicPr>
        <p:blipFill>
          <a:blip r:embed="rId3">
            <a:alphaModFix/>
          </a:blip>
          <a:stretch>
            <a:fillRect/>
          </a:stretch>
        </p:blipFill>
        <p:spPr>
          <a:xfrm>
            <a:off x="596900" y="0"/>
            <a:ext cx="7950200" cy="6350000"/>
          </a:xfrm>
          <a:prstGeom prst="rect">
            <a:avLst/>
          </a:prstGeom>
          <a:noFill/>
          <a:ln>
            <a:noFill/>
          </a:ln>
        </p:spPr>
      </p:pic>
      <p:sp>
        <p:nvSpPr>
          <p:cNvPr id="215" name="Google Shape;215;p42"/>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Kenley Frausell</a:t>
            </a:r>
            <a:r>
              <a:rPr lang="en" sz="3000">
                <a:solidFill>
                  <a:srgbClr val="888888"/>
                </a:solidFill>
                <a:latin typeface="Oswald"/>
                <a:ea typeface="Oswald"/>
                <a:cs typeface="Oswald"/>
                <a:sym typeface="Oswald"/>
              </a:rPr>
              <a:t>, graphite on paper, Fall 2025 at Sackville High</a:t>
            </a:r>
            <a:endParaRPr sz="3000">
              <a:solidFill>
                <a:srgbClr val="888888"/>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43"/>
          <p:cNvPicPr preferRelativeResize="0"/>
          <p:nvPr/>
        </p:nvPicPr>
        <p:blipFill>
          <a:blip r:embed="rId3">
            <a:alphaModFix/>
          </a:blip>
          <a:stretch>
            <a:fillRect/>
          </a:stretch>
        </p:blipFill>
        <p:spPr>
          <a:xfrm>
            <a:off x="406400" y="0"/>
            <a:ext cx="8331200" cy="6350000"/>
          </a:xfrm>
          <a:prstGeom prst="rect">
            <a:avLst/>
          </a:prstGeom>
          <a:noFill/>
          <a:ln>
            <a:noFill/>
          </a:ln>
        </p:spPr>
      </p:pic>
      <p:sp>
        <p:nvSpPr>
          <p:cNvPr id="221" name="Google Shape;221;p43"/>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Kieran Bourke</a:t>
            </a:r>
            <a:r>
              <a:rPr lang="en" sz="3000">
                <a:solidFill>
                  <a:srgbClr val="888888"/>
                </a:solidFill>
                <a:latin typeface="Oswald"/>
                <a:ea typeface="Oswald"/>
                <a:cs typeface="Oswald"/>
                <a:sym typeface="Oswald"/>
              </a:rPr>
              <a:t>, graphite on paper, Fall 2025 at Citadel High</a:t>
            </a:r>
            <a:endParaRPr sz="3000">
              <a:solidFill>
                <a:srgbClr val="888888"/>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44"/>
          <p:cNvPicPr preferRelativeResize="0"/>
          <p:nvPr/>
        </p:nvPicPr>
        <p:blipFill>
          <a:blip r:embed="rId3">
            <a:alphaModFix/>
          </a:blip>
          <a:stretch>
            <a:fillRect/>
          </a:stretch>
        </p:blipFill>
        <p:spPr>
          <a:xfrm>
            <a:off x="422275" y="0"/>
            <a:ext cx="8299450" cy="6350000"/>
          </a:xfrm>
          <a:prstGeom prst="rect">
            <a:avLst/>
          </a:prstGeom>
          <a:noFill/>
          <a:ln>
            <a:noFill/>
          </a:ln>
        </p:spPr>
      </p:pic>
      <p:sp>
        <p:nvSpPr>
          <p:cNvPr id="227" name="Google Shape;227;p44"/>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Keona Ross</a:t>
            </a:r>
            <a:r>
              <a:rPr lang="en" sz="3000">
                <a:solidFill>
                  <a:srgbClr val="888888"/>
                </a:solidFill>
                <a:latin typeface="Oswald"/>
                <a:ea typeface="Oswald"/>
                <a:cs typeface="Oswald"/>
                <a:sym typeface="Oswald"/>
              </a:rPr>
              <a:t>, graphite on paper, Fall 2025 at Citadel High</a:t>
            </a:r>
            <a:endParaRPr sz="3000">
              <a:solidFill>
                <a:srgbClr val="888888"/>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45"/>
          <p:cNvPicPr preferRelativeResize="0"/>
          <p:nvPr/>
        </p:nvPicPr>
        <p:blipFill>
          <a:blip r:embed="rId3">
            <a:alphaModFix/>
          </a:blip>
          <a:stretch>
            <a:fillRect/>
          </a:stretch>
        </p:blipFill>
        <p:spPr>
          <a:xfrm>
            <a:off x="1108075" y="0"/>
            <a:ext cx="6927850" cy="6350000"/>
          </a:xfrm>
          <a:prstGeom prst="rect">
            <a:avLst/>
          </a:prstGeom>
          <a:noFill/>
          <a:ln>
            <a:noFill/>
          </a:ln>
        </p:spPr>
      </p:pic>
      <p:sp>
        <p:nvSpPr>
          <p:cNvPr id="233" name="Google Shape;233;p45"/>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FFFFFF"/>
                </a:solidFill>
                <a:latin typeface="Oswald"/>
                <a:ea typeface="Oswald"/>
                <a:cs typeface="Oswald"/>
                <a:sym typeface="Oswald"/>
              </a:rPr>
              <a:t>Sam Shapiro</a:t>
            </a:r>
            <a:r>
              <a:rPr lang="en" sz="2100">
                <a:solidFill>
                  <a:srgbClr val="888888"/>
                </a:solidFill>
                <a:latin typeface="Oswald"/>
                <a:ea typeface="Oswald"/>
                <a:cs typeface="Oswald"/>
                <a:sym typeface="Oswald"/>
              </a:rPr>
              <a:t>, oil pastel, dried flowers,  and charcoal on paper, Fall 2025 at Citadel High</a:t>
            </a:r>
            <a:endParaRPr sz="2100">
              <a:solidFill>
                <a:srgbClr val="888888"/>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6"/>
          <p:cNvSpPr txBox="1"/>
          <p:nvPr/>
        </p:nvSpPr>
        <p:spPr>
          <a:xfrm>
            <a:off x="-100" y="5871050"/>
            <a:ext cx="9144000" cy="987000"/>
          </a:xfrm>
          <a:prstGeom prst="rect">
            <a:avLst/>
          </a:prstGeom>
          <a:noFill/>
          <a:ln>
            <a:noFill/>
          </a:ln>
        </p:spPr>
        <p:txBody>
          <a:bodyPr anchorCtr="0" anchor="ctr" bIns="91425" lIns="91425" spcFirstLastPara="1" rIns="91425" wrap="square" tIns="91425">
            <a:noAutofit/>
          </a:bodyPr>
          <a:lstStyle/>
          <a:p>
            <a:pPr indent="0" lvl="0" marL="0" rtl="0" algn="ctr">
              <a:lnSpc>
                <a:spcPct val="133300"/>
              </a:lnSpc>
              <a:spcBef>
                <a:spcPts val="0"/>
              </a:spcBef>
              <a:spcAft>
                <a:spcPts val="500"/>
              </a:spcAft>
              <a:buNone/>
            </a:pPr>
            <a:r>
              <a:rPr lang="en" sz="1600">
                <a:solidFill>
                  <a:srgbClr val="EFEFEF"/>
                </a:solidFill>
                <a:latin typeface="Open Sans"/>
                <a:ea typeface="Open Sans"/>
                <a:cs typeface="Open Sans"/>
                <a:sym typeface="Open Sans"/>
              </a:rPr>
              <a:t>Various artists, </a:t>
            </a:r>
            <a:r>
              <a:rPr b="1" i="1" lang="en" sz="1600">
                <a:solidFill>
                  <a:srgbClr val="EFEFEF"/>
                </a:solidFill>
                <a:latin typeface="Open Sans"/>
                <a:ea typeface="Open Sans"/>
                <a:cs typeface="Open Sans"/>
                <a:sym typeface="Open Sans"/>
              </a:rPr>
              <a:t>Water.Shapes.Earth,</a:t>
            </a:r>
            <a:r>
              <a:rPr lang="en" sz="1600">
                <a:solidFill>
                  <a:srgbClr val="EFEFEF"/>
                </a:solidFill>
                <a:latin typeface="Open Sans"/>
                <a:ea typeface="Open Sans"/>
                <a:cs typeface="Open Sans"/>
                <a:sym typeface="Open Sans"/>
              </a:rPr>
              <a:t> 2018, worldwide</a:t>
            </a:r>
            <a:endParaRPr sz="3000">
              <a:solidFill>
                <a:schemeClr val="dk1"/>
              </a:solidFill>
              <a:latin typeface="Oswald"/>
              <a:ea typeface="Oswald"/>
              <a:cs typeface="Oswald"/>
              <a:sym typeface="Oswald"/>
            </a:endParaRPr>
          </a:p>
        </p:txBody>
      </p:sp>
      <p:pic>
        <p:nvPicPr>
          <p:cNvPr id="239" name="Google Shape;239;p46"/>
          <p:cNvPicPr preferRelativeResize="0"/>
          <p:nvPr/>
        </p:nvPicPr>
        <p:blipFill>
          <a:blip r:embed="rId3">
            <a:alphaModFix/>
          </a:blip>
          <a:stretch>
            <a:fillRect/>
          </a:stretch>
        </p:blipFill>
        <p:spPr>
          <a:xfrm>
            <a:off x="125275" y="125250"/>
            <a:ext cx="4352800" cy="4352800"/>
          </a:xfrm>
          <a:prstGeom prst="rect">
            <a:avLst/>
          </a:prstGeom>
          <a:noFill/>
          <a:ln>
            <a:noFill/>
          </a:ln>
        </p:spPr>
      </p:pic>
      <p:pic>
        <p:nvPicPr>
          <p:cNvPr id="240" name="Google Shape;240;p46"/>
          <p:cNvPicPr preferRelativeResize="0"/>
          <p:nvPr/>
        </p:nvPicPr>
        <p:blipFill>
          <a:blip r:embed="rId4">
            <a:alphaModFix/>
          </a:blip>
          <a:stretch>
            <a:fillRect/>
          </a:stretch>
        </p:blipFill>
        <p:spPr>
          <a:xfrm>
            <a:off x="4665950" y="125250"/>
            <a:ext cx="4352800" cy="4352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7"/>
          <p:cNvSpPr txBox="1"/>
          <p:nvPr/>
        </p:nvSpPr>
        <p:spPr>
          <a:xfrm>
            <a:off x="-25" y="5820550"/>
            <a:ext cx="9144000" cy="103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chemeClr val="dk1"/>
                </a:solidFill>
                <a:latin typeface="Cabin"/>
                <a:ea typeface="Cabin"/>
                <a:cs typeface="Cabin"/>
                <a:sym typeface="Cabin"/>
              </a:rPr>
              <a:t>Jordan Bennett </a:t>
            </a:r>
            <a:r>
              <a:rPr lang="en" sz="2400" u="sng">
                <a:solidFill>
                  <a:schemeClr val="hlink"/>
                </a:solidFill>
                <a:latin typeface="Cabin"/>
                <a:ea typeface="Cabin"/>
                <a:cs typeface="Cabin"/>
                <a:sym typeface="Cabin"/>
                <a:hlinkClick r:id="rId3"/>
              </a:rPr>
              <a:t>@jordanbennettart</a:t>
            </a:r>
            <a:r>
              <a:rPr lang="en" sz="2400">
                <a:solidFill>
                  <a:srgbClr val="FFFFFF"/>
                </a:solidFill>
                <a:latin typeface="Cabin"/>
                <a:ea typeface="Cabin"/>
                <a:cs typeface="Cabin"/>
                <a:sym typeface="Cabin"/>
              </a:rPr>
              <a:t> </a:t>
            </a:r>
            <a:r>
              <a:rPr i="1" lang="en" sz="2400">
                <a:solidFill>
                  <a:srgbClr val="B7B7B7"/>
                </a:solidFill>
                <a:latin typeface="Cabin"/>
                <a:ea typeface="Cabin"/>
                <a:cs typeface="Cabin"/>
                <a:sym typeface="Cabin"/>
              </a:rPr>
              <a:t>(Mi'kmaw), </a:t>
            </a:r>
            <a:r>
              <a:rPr b="1" i="1" lang="en" sz="2400">
                <a:solidFill>
                  <a:srgbClr val="FFFFFF"/>
                </a:solidFill>
                <a:latin typeface="Cabin"/>
                <a:ea typeface="Cabin"/>
                <a:cs typeface="Cabin"/>
                <a:sym typeface="Cabin"/>
              </a:rPr>
              <a:t>It pulls you in: It pushes you out, </a:t>
            </a:r>
            <a:r>
              <a:rPr lang="en" sz="2400">
                <a:solidFill>
                  <a:srgbClr val="B7B7B7"/>
                </a:solidFill>
                <a:latin typeface="Cabin"/>
                <a:ea typeface="Cabin"/>
                <a:cs typeface="Cabin"/>
                <a:sym typeface="Cabin"/>
              </a:rPr>
              <a:t>2023. Permanent mural installation at the Beaverbrook Art Gallery in New Brunswick</a:t>
            </a:r>
            <a:endParaRPr sz="2400">
              <a:solidFill>
                <a:srgbClr val="B7B7B7"/>
              </a:solidFill>
              <a:latin typeface="Cabin"/>
              <a:ea typeface="Cabin"/>
              <a:cs typeface="Cabin"/>
              <a:sym typeface="Cabin"/>
            </a:endParaRPr>
          </a:p>
        </p:txBody>
      </p:sp>
      <p:pic>
        <p:nvPicPr>
          <p:cNvPr id="246" name="Google Shape;246;p47"/>
          <p:cNvPicPr preferRelativeResize="0"/>
          <p:nvPr/>
        </p:nvPicPr>
        <p:blipFill>
          <a:blip r:embed="rId4">
            <a:alphaModFix/>
          </a:blip>
          <a:stretch>
            <a:fillRect/>
          </a:stretch>
        </p:blipFill>
        <p:spPr>
          <a:xfrm>
            <a:off x="0" y="0"/>
            <a:ext cx="9143999" cy="58205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8"/>
          <p:cNvSpPr txBox="1"/>
          <p:nvPr/>
        </p:nvSpPr>
        <p:spPr>
          <a:xfrm>
            <a:off x="-75" y="3543150"/>
            <a:ext cx="4995300" cy="3315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ALA Architects</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Oodi Central Library</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Helsinki, Finland</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2019</a:t>
            </a:r>
            <a:endParaRPr b="1" sz="2400">
              <a:solidFill>
                <a:srgbClr val="FFFFFF"/>
              </a:solidFill>
              <a:latin typeface="Cabin"/>
              <a:ea typeface="Cabin"/>
              <a:cs typeface="Cabin"/>
              <a:sym typeface="Cabin"/>
            </a:endParaRPr>
          </a:p>
        </p:txBody>
      </p:sp>
      <p:pic>
        <p:nvPicPr>
          <p:cNvPr id="252" name="Google Shape;252;p48"/>
          <p:cNvPicPr preferRelativeResize="0"/>
          <p:nvPr/>
        </p:nvPicPr>
        <p:blipFill>
          <a:blip r:embed="rId3">
            <a:alphaModFix/>
          </a:blip>
          <a:stretch>
            <a:fillRect/>
          </a:stretch>
        </p:blipFill>
        <p:spPr>
          <a:xfrm>
            <a:off x="4995100" y="2709100"/>
            <a:ext cx="4148899" cy="4148899"/>
          </a:xfrm>
          <a:prstGeom prst="rect">
            <a:avLst/>
          </a:prstGeom>
          <a:noFill/>
          <a:ln>
            <a:noFill/>
          </a:ln>
        </p:spPr>
      </p:pic>
      <p:pic>
        <p:nvPicPr>
          <p:cNvPr id="253" name="Google Shape;253;p48"/>
          <p:cNvPicPr preferRelativeResize="0"/>
          <p:nvPr/>
        </p:nvPicPr>
        <p:blipFill>
          <a:blip r:embed="rId4">
            <a:alphaModFix/>
          </a:blip>
          <a:stretch>
            <a:fillRect/>
          </a:stretch>
        </p:blipFill>
        <p:spPr>
          <a:xfrm>
            <a:off x="0" y="0"/>
            <a:ext cx="5314726" cy="3543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9"/>
          <p:cNvSpPr txBox="1"/>
          <p:nvPr/>
        </p:nvSpPr>
        <p:spPr>
          <a:xfrm>
            <a:off x="5495925" y="150"/>
            <a:ext cx="3648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abin"/>
                <a:ea typeface="Cabin"/>
                <a:cs typeface="Cabin"/>
                <a:sym typeface="Cabin"/>
              </a:rPr>
              <a:t>Jack Ross</a:t>
            </a:r>
            <a:endParaRPr i="1" sz="2400">
              <a:solidFill>
                <a:srgbClr val="B7B7B7"/>
              </a:solidFill>
              <a:latin typeface="Cabin"/>
              <a:ea typeface="Cabin"/>
              <a:cs typeface="Cabin"/>
              <a:sym typeface="Cabin"/>
            </a:endParaRPr>
          </a:p>
          <a:p>
            <a:pPr indent="0" lvl="0" marL="0" rtl="0" algn="ctr">
              <a:spcBef>
                <a:spcPts val="0"/>
              </a:spcBef>
              <a:spcAft>
                <a:spcPts val="0"/>
              </a:spcAft>
              <a:buNone/>
            </a:pPr>
            <a:r>
              <a:t/>
            </a:r>
            <a:endParaRPr i="1"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2019</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at </a:t>
            </a:r>
            <a:r>
              <a:rPr b="1" i="1" lang="en" sz="2400">
                <a:solidFill>
                  <a:srgbClr val="B7B7B7"/>
                </a:solidFill>
                <a:latin typeface="Cabin"/>
                <a:ea typeface="Cabin"/>
                <a:cs typeface="Cabin"/>
                <a:sym typeface="Cabin"/>
              </a:rPr>
              <a:t>Argyle Fine Art</a:t>
            </a:r>
            <a:endParaRPr b="1"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b="1" sz="2400">
              <a:solidFill>
                <a:srgbClr val="FFFFFF"/>
              </a:solidFill>
              <a:latin typeface="Cabin"/>
              <a:ea typeface="Cabin"/>
              <a:cs typeface="Cabin"/>
              <a:sym typeface="Cabin"/>
            </a:endParaRPr>
          </a:p>
        </p:txBody>
      </p:sp>
      <p:pic>
        <p:nvPicPr>
          <p:cNvPr descr="Image from https://instagram.fyaw1-1.fna.fbcdn.net/v/t51.2885-15/sh0.08/e35/p750x750/72486002_157920678776158_8209402119578082179_n.jpg?_nc_ht=instagram.fyaw1-1.fna.fbcdn.net&amp;_nc_cat=110&amp;oh=c2da47f130e117860eec70f4a2aed35e&amp;oe=5E67A82A" id="259" name="Google Shape;259;p49"/>
          <p:cNvPicPr preferRelativeResize="0"/>
          <p:nvPr/>
        </p:nvPicPr>
        <p:blipFill>
          <a:blip r:embed="rId3">
            <a:alphaModFix/>
          </a:blip>
          <a:stretch>
            <a:fillRect/>
          </a:stretch>
        </p:blipFill>
        <p:spPr>
          <a:xfrm>
            <a:off x="0" y="0"/>
            <a:ext cx="548640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50"/>
          <p:cNvSpPr txBox="1"/>
          <p:nvPr/>
        </p:nvSpPr>
        <p:spPr>
          <a:xfrm>
            <a:off x="3914775" y="150"/>
            <a:ext cx="5229000" cy="429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abin"/>
                <a:ea typeface="Cabin"/>
                <a:cs typeface="Cabin"/>
                <a:sym typeface="Cabin"/>
              </a:rPr>
              <a:t>Desmond Haughton</a:t>
            </a:r>
            <a:endParaRPr i="1" sz="2400">
              <a:solidFill>
                <a:srgbClr val="B7B7B7"/>
              </a:solidFill>
              <a:latin typeface="Cabin"/>
              <a:ea typeface="Cabin"/>
              <a:cs typeface="Cabin"/>
              <a:sym typeface="Cabin"/>
            </a:endParaRPr>
          </a:p>
          <a:p>
            <a:pPr indent="0" lvl="0" marL="0" rtl="0" algn="ctr">
              <a:spcBef>
                <a:spcPts val="0"/>
              </a:spcBef>
              <a:spcAft>
                <a:spcPts val="0"/>
              </a:spcAft>
              <a:buNone/>
            </a:pPr>
            <a:r>
              <a:t/>
            </a:r>
            <a:endParaRPr i="1" sz="2400">
              <a:solidFill>
                <a:srgbClr val="B7B7B7"/>
              </a:solidFill>
              <a:latin typeface="Cabin"/>
              <a:ea typeface="Cabin"/>
              <a:cs typeface="Cabin"/>
              <a:sym typeface="Cabin"/>
            </a:endParaRPr>
          </a:p>
          <a:p>
            <a:pPr indent="0" lvl="0" marL="0" rtl="0" algn="ctr">
              <a:spcBef>
                <a:spcPts val="0"/>
              </a:spcBef>
              <a:spcAft>
                <a:spcPts val="0"/>
              </a:spcAft>
              <a:buNone/>
            </a:pPr>
            <a:r>
              <a:rPr i="1" lang="en" sz="2400">
                <a:solidFill>
                  <a:srgbClr val="B7B7B7"/>
                </a:solidFill>
                <a:latin typeface="Cabin"/>
                <a:ea typeface="Cabin"/>
                <a:cs typeface="Cabin"/>
                <a:sym typeface="Cabin"/>
              </a:rPr>
              <a:t>Self-portrait</a:t>
            </a:r>
            <a:endParaRPr i="1" sz="2400">
              <a:solidFill>
                <a:srgbClr val="B7B7B7"/>
              </a:solidFill>
              <a:latin typeface="Cabin"/>
              <a:ea typeface="Cabin"/>
              <a:cs typeface="Cabin"/>
              <a:sym typeface="Cabin"/>
            </a:endParaRPr>
          </a:p>
          <a:p>
            <a:pPr indent="0" lvl="0" marL="0" rtl="0" algn="l">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 2007</a:t>
            </a:r>
            <a:endParaRPr b="1" sz="2400">
              <a:solidFill>
                <a:srgbClr val="FFFFFF"/>
              </a:solidFill>
              <a:latin typeface="Cabin"/>
              <a:ea typeface="Cabin"/>
              <a:cs typeface="Cabin"/>
              <a:sym typeface="Cabin"/>
            </a:endParaRPr>
          </a:p>
        </p:txBody>
      </p:sp>
      <p:pic>
        <p:nvPicPr>
          <p:cNvPr descr="Image from https://pbs.twimg.com/media/EKq0j_vXsAEPPiB.jpg:large" id="265" name="Google Shape;265;p50"/>
          <p:cNvPicPr preferRelativeResize="0"/>
          <p:nvPr/>
        </p:nvPicPr>
        <p:blipFill>
          <a:blip r:embed="rId3">
            <a:alphaModFix/>
          </a:blip>
          <a:stretch>
            <a:fillRect/>
          </a:stretch>
        </p:blipFill>
        <p:spPr>
          <a:xfrm>
            <a:off x="0" y="150"/>
            <a:ext cx="3914775" cy="6858000"/>
          </a:xfrm>
          <a:prstGeom prst="rect">
            <a:avLst/>
          </a:prstGeom>
          <a:noFill/>
          <a:ln>
            <a:noFill/>
          </a:ln>
        </p:spPr>
      </p:pic>
      <p:pic>
        <p:nvPicPr>
          <p:cNvPr id="266" name="Google Shape;266;p50"/>
          <p:cNvPicPr preferRelativeResize="0"/>
          <p:nvPr/>
        </p:nvPicPr>
        <p:blipFill>
          <a:blip r:embed="rId4">
            <a:alphaModFix amt="51000"/>
          </a:blip>
          <a:stretch>
            <a:fillRect/>
          </a:stretch>
        </p:blipFill>
        <p:spPr>
          <a:xfrm>
            <a:off x="5614875" y="4292250"/>
            <a:ext cx="1828800" cy="1828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1"/>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72" name="Google Shape;272;p51"/>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73" name="Google Shape;273;p51"/>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52"/>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79" name="Google Shape;279;p52"/>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80" name="Google Shape;280;p52"/>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Chloe Willett</a:t>
            </a:r>
            <a:r>
              <a:rPr lang="en" sz="2600">
                <a:solidFill>
                  <a:srgbClr val="888888"/>
                </a:solidFill>
                <a:latin typeface="Oswald"/>
                <a:ea typeface="Oswald"/>
                <a:cs typeface="Oswald"/>
                <a:sym typeface="Oswald"/>
              </a:rPr>
              <a:t> at Sackville High, Friday, November 21st</a:t>
            </a:r>
            <a:endParaRPr sz="2600">
              <a:solidFill>
                <a:srgbClr val="888888"/>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53"/>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86" name="Google Shape;286;p53"/>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87" name="Google Shape;287;p53"/>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Drew Ferma</a:t>
            </a:r>
            <a:r>
              <a:rPr lang="en" sz="2600">
                <a:solidFill>
                  <a:srgbClr val="888888"/>
                </a:solidFill>
                <a:latin typeface="Oswald"/>
                <a:ea typeface="Oswald"/>
                <a:cs typeface="Oswald"/>
                <a:sym typeface="Oswald"/>
              </a:rPr>
              <a:t> at Sackville High, Friday, November 21st</a:t>
            </a:r>
            <a:endParaRPr sz="2600">
              <a:solidFill>
                <a:srgbClr val="888888"/>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descr="Translations" id="292" name="Google Shape;292;p54"/>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Are you mixing good greys?</a:t>
            </a:r>
            <a:endParaRPr sz="4800">
              <a:solidFill>
                <a:srgbClr val="FFFFFF"/>
              </a:solidFill>
              <a:latin typeface="Oswald"/>
              <a:ea typeface="Oswald"/>
              <a:cs typeface="Oswald"/>
              <a:sym typeface="Oswald"/>
            </a:endParaRPr>
          </a:p>
          <a:p>
            <a:pPr indent="0" lvl="0" marL="0" rtl="0" algn="ctr">
              <a:spcBef>
                <a:spcPts val="0"/>
              </a:spcBef>
              <a:spcAft>
                <a:spcPts val="0"/>
              </a:spcAft>
              <a:buNone/>
            </a:pPr>
            <a:r>
              <a:t/>
            </a:r>
            <a:endParaRPr sz="4800">
              <a:solidFill>
                <a:srgbClr val="FFFFFF"/>
              </a:solidFill>
              <a:latin typeface="Oswald"/>
              <a:ea typeface="Oswald"/>
              <a:cs typeface="Oswald"/>
              <a:sym typeface="Oswald"/>
            </a:endParaRPr>
          </a:p>
          <a:p>
            <a:pPr indent="0" lvl="0" marL="0" rtl="0" algn="ctr">
              <a:spcBef>
                <a:spcPts val="0"/>
              </a:spcBef>
              <a:spcAft>
                <a:spcPts val="0"/>
              </a:spcAft>
              <a:buNone/>
            </a:pPr>
            <a:r>
              <a:rPr lang="en" sz="4800">
                <a:solidFill>
                  <a:srgbClr val="FFFFFF"/>
                </a:solidFill>
                <a:latin typeface="Oswald"/>
                <a:ea typeface="Oswald"/>
                <a:cs typeface="Oswald"/>
                <a:sym typeface="Oswald"/>
              </a:rPr>
              <a:t>💪🏼</a:t>
            </a:r>
            <a:r>
              <a:rPr lang="en" sz="4800">
                <a:solidFill>
                  <a:srgbClr val="F3F3F3"/>
                </a:solidFill>
                <a:latin typeface="Oswald"/>
                <a:ea typeface="Oswald"/>
                <a:cs typeface="Oswald"/>
                <a:sym typeface="Oswald"/>
              </a:rPr>
              <a:t>y</a:t>
            </a:r>
            <a:r>
              <a:rPr lang="en" sz="4800">
                <a:solidFill>
                  <a:srgbClr val="EFEFEF"/>
                </a:solidFill>
                <a:latin typeface="Oswald"/>
                <a:ea typeface="Oswald"/>
                <a:cs typeface="Oswald"/>
                <a:sym typeface="Oswald"/>
              </a:rPr>
              <a:t>e</a:t>
            </a:r>
            <a:r>
              <a:rPr lang="en" sz="4800">
                <a:solidFill>
                  <a:srgbClr val="D9D9D9"/>
                </a:solidFill>
                <a:latin typeface="Oswald"/>
                <a:ea typeface="Oswald"/>
                <a:cs typeface="Oswald"/>
                <a:sym typeface="Oswald"/>
              </a:rPr>
              <a:t>s</a:t>
            </a:r>
            <a:r>
              <a:rPr lang="en" sz="4800">
                <a:solidFill>
                  <a:srgbClr val="FFFFFF"/>
                </a:solidFill>
                <a:latin typeface="Oswald"/>
                <a:ea typeface="Oswald"/>
                <a:cs typeface="Oswald"/>
                <a:sym typeface="Oswald"/>
              </a:rPr>
              <a:t>, </a:t>
            </a:r>
            <a:r>
              <a:rPr lang="en" sz="4800">
                <a:solidFill>
                  <a:srgbClr val="CCCCCC"/>
                </a:solidFill>
                <a:latin typeface="Oswald"/>
                <a:ea typeface="Oswald"/>
                <a:cs typeface="Oswald"/>
                <a:sym typeface="Oswald"/>
              </a:rPr>
              <a:t>g</a:t>
            </a:r>
            <a:r>
              <a:rPr lang="en" sz="4800">
                <a:solidFill>
                  <a:srgbClr val="B7B7B7"/>
                </a:solidFill>
                <a:latin typeface="Oswald"/>
                <a:ea typeface="Oswald"/>
                <a:cs typeface="Oswald"/>
                <a:sym typeface="Oswald"/>
              </a:rPr>
              <a:t>r</a:t>
            </a:r>
            <a:r>
              <a:rPr lang="en" sz="4800">
                <a:solidFill>
                  <a:srgbClr val="999999"/>
                </a:solidFill>
                <a:latin typeface="Oswald"/>
                <a:ea typeface="Oswald"/>
                <a:cs typeface="Oswald"/>
                <a:sym typeface="Oswald"/>
              </a:rPr>
              <a:t>e</a:t>
            </a:r>
            <a:r>
              <a:rPr lang="en" sz="4800">
                <a:solidFill>
                  <a:srgbClr val="666666"/>
                </a:solidFill>
                <a:latin typeface="Oswald"/>
                <a:ea typeface="Oswald"/>
                <a:cs typeface="Oswald"/>
                <a:sym typeface="Oswald"/>
              </a:rPr>
              <a:t>y</a:t>
            </a:r>
            <a:r>
              <a:rPr lang="en" sz="4800">
                <a:solidFill>
                  <a:srgbClr val="282828"/>
                </a:solidFill>
                <a:latin typeface="Oswald"/>
                <a:ea typeface="Oswald"/>
                <a:cs typeface="Oswald"/>
                <a:sym typeface="Oswald"/>
              </a:rPr>
              <a:t>s</a:t>
            </a:r>
            <a:r>
              <a:rPr lang="en" sz="4800">
                <a:latin typeface="Oswald"/>
                <a:ea typeface="Oswald"/>
                <a:cs typeface="Oswald"/>
                <a:sym typeface="Oswald"/>
              </a:rPr>
              <a:t>!</a:t>
            </a:r>
            <a:endParaRPr sz="4800">
              <a:latin typeface="Oswald"/>
              <a:ea typeface="Oswald"/>
              <a:cs typeface="Oswald"/>
              <a:sym typeface="Oswald"/>
            </a:endParaRPr>
          </a:p>
          <a:p>
            <a:pPr indent="0" lvl="0" marL="0" rtl="0" algn="ctr">
              <a:spcBef>
                <a:spcPts val="0"/>
              </a:spcBef>
              <a:spcAft>
                <a:spcPts val="0"/>
              </a:spcAft>
              <a:buNone/>
            </a:pPr>
            <a:r>
              <a:t/>
            </a:r>
            <a:endParaRPr sz="4800">
              <a:latin typeface="Oswald"/>
              <a:ea typeface="Oswald"/>
              <a:cs typeface="Oswald"/>
              <a:sym typeface="Oswald"/>
            </a:endParaRPr>
          </a:p>
          <a:p>
            <a:pPr indent="0" lvl="0" marL="0" rtl="0" algn="ctr">
              <a:spcBef>
                <a:spcPts val="0"/>
              </a:spcBef>
              <a:spcAft>
                <a:spcPts val="0"/>
              </a:spcAft>
              <a:buNone/>
            </a:pPr>
            <a:r>
              <a:rPr lang="en" sz="4800">
                <a:solidFill>
                  <a:srgbClr val="FFFFFF"/>
                </a:solidFill>
                <a:latin typeface="Oswald"/>
                <a:ea typeface="Oswald"/>
                <a:cs typeface="Oswald"/>
                <a:sym typeface="Oswald"/>
              </a:rPr>
              <a:t>🌱still</a:t>
            </a:r>
            <a:r>
              <a:rPr lang="en" sz="4800">
                <a:latin typeface="Oswald"/>
                <a:ea typeface="Oswald"/>
                <a:cs typeface="Oswald"/>
                <a:sym typeface="Oswald"/>
              </a:rPr>
              <a:t> time</a:t>
            </a:r>
            <a:r>
              <a:rPr lang="en" sz="4800">
                <a:solidFill>
                  <a:srgbClr val="FFFFFF"/>
                </a:solidFill>
                <a:latin typeface="Oswald"/>
                <a:ea typeface="Oswald"/>
                <a:cs typeface="Oswald"/>
                <a:sym typeface="Oswald"/>
              </a:rPr>
              <a:t> to </a:t>
            </a:r>
            <a:r>
              <a:rPr lang="en" sz="4800">
                <a:latin typeface="Oswald"/>
                <a:ea typeface="Oswald"/>
                <a:cs typeface="Oswald"/>
                <a:sym typeface="Oswald"/>
              </a:rPr>
              <a:t>grow!</a:t>
            </a:r>
            <a:endParaRPr sz="4800">
              <a:latin typeface="Oswald"/>
              <a:ea typeface="Oswald"/>
              <a:cs typeface="Oswald"/>
              <a:sym typeface="Oswald"/>
            </a:endParaRPr>
          </a:p>
        </p:txBody>
      </p:sp>
      <p:sp>
        <p:nvSpPr>
          <p:cNvPr descr="Translations" id="293" name="Google Shape;293;p54"/>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AAAAAA"/>
                </a:solidFill>
                <a:latin typeface="Average"/>
                <a:ea typeface="Average"/>
                <a:cs typeface="Average"/>
                <a:sym typeface="Average"/>
              </a:rPr>
              <a:t>ጥሩ ግራጫዎችን እየቀላቀሉ ነው?</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هل تقوم بخلط اللون الرمادي الجيد؟</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Estàs barrejant bons grisos?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你调配的是优质灰色吗？</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آیا خاکستری‌های خوبی را با هم ترکیب می‌کنید؟</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क्या आप अच्छे ग्रे रंग मिला रहे हैं?</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良いグレーを混ぜていますか?</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좋은 회색을 섞고 있나요?</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Ma hûn rengên gewr ên baş tevlihev dikin?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Você está combinando tons de cinza de forma harmoniosa?</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ਕੀ ਤੁਸੀਂ ਚੰਗੇ ਸਲੇਟੀ ਰੰਗ ਮਿਲਾ ਰਹੇ ਹੋ?</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Вы смешиваете хорошие оттенки серого?</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Ma waxaad isku daraysaa cawl wanaagsan?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¿Estás mezclando buenos grises?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Je, unachanganya kijivu kizuri?</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Naghahalo ka ba ng magagandang grey?</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İyi gri tonları mı karıştırıyorsun?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Ви змішуєте гарні сірі відтінки?</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Bạn có đang pha trộn màu xám tốt không?</a:t>
            </a:r>
            <a:endParaRPr sz="2000">
              <a:solidFill>
                <a:schemeClr val="accent3"/>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7" name="Shape 297"/>
        <p:cNvGrpSpPr/>
        <p:nvPr/>
      </p:nvGrpSpPr>
      <p:grpSpPr>
        <a:xfrm>
          <a:off x="0" y="0"/>
          <a:ext cx="0" cy="0"/>
          <a:chOff x="0" y="0"/>
          <a:chExt cx="0" cy="0"/>
        </a:xfrm>
      </p:grpSpPr>
      <p:sp>
        <p:nvSpPr>
          <p:cNvPr descr="All text" id="298" name="Google Shape;298;p55"/>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chemeClr val="dk1"/>
                </a:solidFill>
                <a:latin typeface="Oswald"/>
                <a:ea typeface="Oswald"/>
                <a:cs typeface="Oswald"/>
                <a:sym typeface="Oswald"/>
              </a:rPr>
              <a:t>💪🏼</a:t>
            </a:r>
            <a:r>
              <a:rPr lang="en" sz="4800">
                <a:solidFill>
                  <a:srgbClr val="F3F3F3"/>
                </a:solidFill>
                <a:latin typeface="Oswald"/>
                <a:ea typeface="Oswald"/>
                <a:cs typeface="Oswald"/>
                <a:sym typeface="Oswald"/>
              </a:rPr>
              <a:t>y</a:t>
            </a:r>
            <a:r>
              <a:rPr lang="en" sz="4800">
                <a:solidFill>
                  <a:srgbClr val="EFEFEF"/>
                </a:solidFill>
                <a:latin typeface="Oswald"/>
                <a:ea typeface="Oswald"/>
                <a:cs typeface="Oswald"/>
                <a:sym typeface="Oswald"/>
              </a:rPr>
              <a:t>e</a:t>
            </a:r>
            <a:r>
              <a:rPr lang="en" sz="4800">
                <a:solidFill>
                  <a:srgbClr val="D9D9D9"/>
                </a:solidFill>
                <a:latin typeface="Oswald"/>
                <a:ea typeface="Oswald"/>
                <a:cs typeface="Oswald"/>
                <a:sym typeface="Oswald"/>
              </a:rPr>
              <a:t>s</a:t>
            </a:r>
            <a:r>
              <a:rPr lang="en" sz="4800">
                <a:solidFill>
                  <a:schemeClr val="dk1"/>
                </a:solidFill>
                <a:latin typeface="Oswald"/>
                <a:ea typeface="Oswald"/>
                <a:cs typeface="Oswald"/>
                <a:sym typeface="Oswald"/>
              </a:rPr>
              <a:t>, </a:t>
            </a:r>
            <a:r>
              <a:rPr lang="en" sz="4800">
                <a:solidFill>
                  <a:srgbClr val="CCCCCC"/>
                </a:solidFill>
                <a:latin typeface="Oswald"/>
                <a:ea typeface="Oswald"/>
                <a:cs typeface="Oswald"/>
                <a:sym typeface="Oswald"/>
              </a:rPr>
              <a:t>g</a:t>
            </a:r>
            <a:r>
              <a:rPr lang="en" sz="4800">
                <a:solidFill>
                  <a:srgbClr val="B7B7B7"/>
                </a:solidFill>
                <a:latin typeface="Oswald"/>
                <a:ea typeface="Oswald"/>
                <a:cs typeface="Oswald"/>
                <a:sym typeface="Oswald"/>
              </a:rPr>
              <a:t>r</a:t>
            </a:r>
            <a:r>
              <a:rPr lang="en" sz="4800">
                <a:solidFill>
                  <a:srgbClr val="999999"/>
                </a:solidFill>
                <a:latin typeface="Oswald"/>
                <a:ea typeface="Oswald"/>
                <a:cs typeface="Oswald"/>
                <a:sym typeface="Oswald"/>
              </a:rPr>
              <a:t>e</a:t>
            </a:r>
            <a:r>
              <a:rPr lang="en" sz="4800">
                <a:solidFill>
                  <a:srgbClr val="3E3E3E"/>
                </a:solidFill>
                <a:latin typeface="Oswald"/>
                <a:ea typeface="Oswald"/>
                <a:cs typeface="Oswald"/>
                <a:sym typeface="Oswald"/>
              </a:rPr>
              <a:t>y</a:t>
            </a:r>
            <a:r>
              <a:rPr lang="en" sz="4800">
                <a:solidFill>
                  <a:srgbClr val="282828"/>
                </a:solidFill>
                <a:latin typeface="Oswald"/>
                <a:ea typeface="Oswald"/>
                <a:cs typeface="Oswald"/>
                <a:sym typeface="Oswald"/>
              </a:rPr>
              <a:t>s</a:t>
            </a:r>
            <a:r>
              <a:rPr lang="en" sz="4800">
                <a:latin typeface="Oswald"/>
                <a:ea typeface="Oswald"/>
                <a:cs typeface="Oswald"/>
                <a:sym typeface="Oswald"/>
              </a:rPr>
              <a:t>!</a:t>
            </a:r>
            <a:endParaRPr sz="4800">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2" name="Shape 302"/>
        <p:cNvGrpSpPr/>
        <p:nvPr/>
      </p:nvGrpSpPr>
      <p:grpSpPr>
        <a:xfrm>
          <a:off x="0" y="0"/>
          <a:ext cx="0" cy="0"/>
          <a:chOff x="0" y="0"/>
          <a:chExt cx="0" cy="0"/>
        </a:xfrm>
      </p:grpSpPr>
      <p:sp>
        <p:nvSpPr>
          <p:cNvPr descr="All text" id="303" name="Google Shape;303;p56"/>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chemeClr val="dk1"/>
                </a:solidFill>
                <a:latin typeface="Oswald"/>
                <a:ea typeface="Oswald"/>
                <a:cs typeface="Oswald"/>
                <a:sym typeface="Oswald"/>
              </a:rPr>
              <a:t>🌱still</a:t>
            </a:r>
            <a:r>
              <a:rPr lang="en" sz="4800">
                <a:latin typeface="Oswald"/>
                <a:ea typeface="Oswald"/>
                <a:cs typeface="Oswald"/>
                <a:sym typeface="Oswald"/>
              </a:rPr>
              <a:t> time</a:t>
            </a:r>
            <a:r>
              <a:rPr lang="en" sz="4800">
                <a:solidFill>
                  <a:schemeClr val="dk1"/>
                </a:solidFill>
                <a:latin typeface="Oswald"/>
                <a:ea typeface="Oswald"/>
                <a:cs typeface="Oswald"/>
                <a:sym typeface="Oswald"/>
              </a:rPr>
              <a:t> to </a:t>
            </a:r>
            <a:r>
              <a:rPr lang="en" sz="4800">
                <a:latin typeface="Oswald"/>
                <a:ea typeface="Oswald"/>
                <a:cs typeface="Oswald"/>
                <a:sym typeface="Oswald"/>
              </a:rPr>
              <a:t>grow!</a:t>
            </a:r>
            <a:endParaRPr sz="4800">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57"/>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09" name="Google Shape;309;p57"/>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10" name="Google Shape;310;p57"/>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Adele Ritchie</a:t>
            </a:r>
            <a:r>
              <a:rPr lang="en" sz="2600">
                <a:solidFill>
                  <a:srgbClr val="888888"/>
                </a:solidFill>
                <a:latin typeface="Oswald"/>
                <a:ea typeface="Oswald"/>
                <a:cs typeface="Oswald"/>
                <a:sym typeface="Oswald"/>
              </a:rPr>
              <a:t> at Citadel High, Friday, November 21st - Sea Creatures</a:t>
            </a:r>
            <a:endParaRPr sz="2600">
              <a:solidFill>
                <a:srgbClr val="888888"/>
              </a:solidFill>
              <a:latin typeface="Oswald"/>
              <a:ea typeface="Oswald"/>
              <a:cs typeface="Oswald"/>
              <a:sym typeface="Oswald"/>
            </a:endParaRPr>
          </a:p>
        </p:txBody>
      </p:sp>
      <p:sp>
        <p:nvSpPr>
          <p:cNvPr descr="All text" id="311" name="Google Shape;311;p57"/>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chemeClr val="dk1"/>
                </a:solidFill>
                <a:latin typeface="Oswald"/>
                <a:ea typeface="Oswald"/>
                <a:cs typeface="Oswald"/>
                <a:sym typeface="Oswald"/>
              </a:rPr>
              <a:t>💪🏼</a:t>
            </a:r>
            <a:r>
              <a:rPr lang="en" sz="4800">
                <a:solidFill>
                  <a:srgbClr val="F3F3F3"/>
                </a:solidFill>
                <a:latin typeface="Oswald"/>
                <a:ea typeface="Oswald"/>
                <a:cs typeface="Oswald"/>
                <a:sym typeface="Oswald"/>
              </a:rPr>
              <a:t>y</a:t>
            </a:r>
            <a:r>
              <a:rPr lang="en" sz="4800">
                <a:solidFill>
                  <a:srgbClr val="EFEFEF"/>
                </a:solidFill>
                <a:latin typeface="Oswald"/>
                <a:ea typeface="Oswald"/>
                <a:cs typeface="Oswald"/>
                <a:sym typeface="Oswald"/>
              </a:rPr>
              <a:t>e</a:t>
            </a:r>
            <a:r>
              <a:rPr lang="en" sz="4800">
                <a:solidFill>
                  <a:srgbClr val="D9D9D9"/>
                </a:solidFill>
                <a:latin typeface="Oswald"/>
                <a:ea typeface="Oswald"/>
                <a:cs typeface="Oswald"/>
                <a:sym typeface="Oswald"/>
              </a:rPr>
              <a:t>s</a:t>
            </a:r>
            <a:r>
              <a:rPr lang="en" sz="4800">
                <a:solidFill>
                  <a:schemeClr val="dk1"/>
                </a:solidFill>
                <a:latin typeface="Oswald"/>
                <a:ea typeface="Oswald"/>
                <a:cs typeface="Oswald"/>
                <a:sym typeface="Oswald"/>
              </a:rPr>
              <a:t>, </a:t>
            </a:r>
            <a:r>
              <a:rPr lang="en" sz="4800">
                <a:solidFill>
                  <a:srgbClr val="CCCCCC"/>
                </a:solidFill>
                <a:latin typeface="Oswald"/>
                <a:ea typeface="Oswald"/>
                <a:cs typeface="Oswald"/>
                <a:sym typeface="Oswald"/>
              </a:rPr>
              <a:t>g</a:t>
            </a:r>
            <a:r>
              <a:rPr lang="en" sz="4800">
                <a:solidFill>
                  <a:srgbClr val="B7B7B7"/>
                </a:solidFill>
                <a:latin typeface="Oswald"/>
                <a:ea typeface="Oswald"/>
                <a:cs typeface="Oswald"/>
                <a:sym typeface="Oswald"/>
              </a:rPr>
              <a:t>r</a:t>
            </a:r>
            <a:r>
              <a:rPr lang="en" sz="4800">
                <a:solidFill>
                  <a:srgbClr val="999999"/>
                </a:solidFill>
                <a:latin typeface="Oswald"/>
                <a:ea typeface="Oswald"/>
                <a:cs typeface="Oswald"/>
                <a:sym typeface="Oswald"/>
              </a:rPr>
              <a:t>e</a:t>
            </a:r>
            <a:r>
              <a:rPr lang="en" sz="4800">
                <a:solidFill>
                  <a:srgbClr val="3E3E3E"/>
                </a:solidFill>
                <a:latin typeface="Oswald"/>
                <a:ea typeface="Oswald"/>
                <a:cs typeface="Oswald"/>
                <a:sym typeface="Oswald"/>
              </a:rPr>
              <a:t>y</a:t>
            </a:r>
            <a:r>
              <a:rPr lang="en" sz="4800">
                <a:solidFill>
                  <a:srgbClr val="282828"/>
                </a:solidFill>
                <a:latin typeface="Oswald"/>
                <a:ea typeface="Oswald"/>
                <a:cs typeface="Oswald"/>
                <a:sym typeface="Oswald"/>
              </a:rPr>
              <a:t>s</a:t>
            </a:r>
            <a:r>
              <a:rPr lang="en" sz="4800">
                <a:latin typeface="Oswald"/>
                <a:ea typeface="Oswald"/>
                <a:cs typeface="Oswald"/>
                <a:sym typeface="Oswald"/>
              </a:rPr>
              <a:t>!</a:t>
            </a:r>
            <a:endParaRPr sz="4800">
              <a:latin typeface="Oswald"/>
              <a:ea typeface="Oswald"/>
              <a:cs typeface="Oswald"/>
              <a:sym typeface="Oswa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58"/>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17" name="Google Shape;317;p58"/>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18" name="Google Shape;318;p58"/>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Sam Gomez</a:t>
            </a:r>
            <a:r>
              <a:rPr lang="en" sz="2600">
                <a:solidFill>
                  <a:srgbClr val="888888"/>
                </a:solidFill>
                <a:latin typeface="Oswald"/>
                <a:ea typeface="Oswald"/>
                <a:cs typeface="Oswald"/>
                <a:sym typeface="Oswald"/>
              </a:rPr>
              <a:t> at Citadel High, Friday, November 21st - Black Cat</a:t>
            </a:r>
            <a:endParaRPr sz="2600">
              <a:solidFill>
                <a:srgbClr val="888888"/>
              </a:solidFill>
              <a:latin typeface="Oswald"/>
              <a:ea typeface="Oswald"/>
              <a:cs typeface="Oswald"/>
              <a:sym typeface="Oswald"/>
            </a:endParaRPr>
          </a:p>
        </p:txBody>
      </p:sp>
      <p:sp>
        <p:nvSpPr>
          <p:cNvPr descr="All text" id="319" name="Google Shape;319;p58"/>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chemeClr val="dk1"/>
                </a:solidFill>
                <a:latin typeface="Oswald"/>
                <a:ea typeface="Oswald"/>
                <a:cs typeface="Oswald"/>
                <a:sym typeface="Oswald"/>
              </a:rPr>
              <a:t>💪🏼</a:t>
            </a:r>
            <a:r>
              <a:rPr lang="en" sz="4800">
                <a:solidFill>
                  <a:srgbClr val="F3F3F3"/>
                </a:solidFill>
                <a:latin typeface="Oswald"/>
                <a:ea typeface="Oswald"/>
                <a:cs typeface="Oswald"/>
                <a:sym typeface="Oswald"/>
              </a:rPr>
              <a:t>y</a:t>
            </a:r>
            <a:r>
              <a:rPr lang="en" sz="4800">
                <a:solidFill>
                  <a:srgbClr val="EFEFEF"/>
                </a:solidFill>
                <a:latin typeface="Oswald"/>
                <a:ea typeface="Oswald"/>
                <a:cs typeface="Oswald"/>
                <a:sym typeface="Oswald"/>
              </a:rPr>
              <a:t>e</a:t>
            </a:r>
            <a:r>
              <a:rPr lang="en" sz="4800">
                <a:solidFill>
                  <a:srgbClr val="D9D9D9"/>
                </a:solidFill>
                <a:latin typeface="Oswald"/>
                <a:ea typeface="Oswald"/>
                <a:cs typeface="Oswald"/>
                <a:sym typeface="Oswald"/>
              </a:rPr>
              <a:t>s</a:t>
            </a:r>
            <a:r>
              <a:rPr lang="en" sz="4800">
                <a:solidFill>
                  <a:schemeClr val="dk1"/>
                </a:solidFill>
                <a:latin typeface="Oswald"/>
                <a:ea typeface="Oswald"/>
                <a:cs typeface="Oswald"/>
                <a:sym typeface="Oswald"/>
              </a:rPr>
              <a:t>, </a:t>
            </a:r>
            <a:r>
              <a:rPr lang="en" sz="4800">
                <a:solidFill>
                  <a:srgbClr val="CCCCCC"/>
                </a:solidFill>
                <a:latin typeface="Oswald"/>
                <a:ea typeface="Oswald"/>
                <a:cs typeface="Oswald"/>
                <a:sym typeface="Oswald"/>
              </a:rPr>
              <a:t>g</a:t>
            </a:r>
            <a:r>
              <a:rPr lang="en" sz="4800">
                <a:solidFill>
                  <a:srgbClr val="B7B7B7"/>
                </a:solidFill>
                <a:latin typeface="Oswald"/>
                <a:ea typeface="Oswald"/>
                <a:cs typeface="Oswald"/>
                <a:sym typeface="Oswald"/>
              </a:rPr>
              <a:t>r</a:t>
            </a:r>
            <a:r>
              <a:rPr lang="en" sz="4800">
                <a:solidFill>
                  <a:srgbClr val="999999"/>
                </a:solidFill>
                <a:latin typeface="Oswald"/>
                <a:ea typeface="Oswald"/>
                <a:cs typeface="Oswald"/>
                <a:sym typeface="Oswald"/>
              </a:rPr>
              <a:t>e</a:t>
            </a:r>
            <a:r>
              <a:rPr lang="en" sz="4800">
                <a:solidFill>
                  <a:srgbClr val="3E3E3E"/>
                </a:solidFill>
                <a:latin typeface="Oswald"/>
                <a:ea typeface="Oswald"/>
                <a:cs typeface="Oswald"/>
                <a:sym typeface="Oswald"/>
              </a:rPr>
              <a:t>y</a:t>
            </a:r>
            <a:r>
              <a:rPr lang="en" sz="4800">
                <a:solidFill>
                  <a:srgbClr val="282828"/>
                </a:solidFill>
                <a:latin typeface="Oswald"/>
                <a:ea typeface="Oswald"/>
                <a:cs typeface="Oswald"/>
                <a:sym typeface="Oswald"/>
              </a:rPr>
              <a:t>s</a:t>
            </a:r>
            <a:r>
              <a:rPr lang="en" sz="4800">
                <a:latin typeface="Oswald"/>
                <a:ea typeface="Oswald"/>
                <a:cs typeface="Oswald"/>
                <a:sym typeface="Oswald"/>
              </a:rPr>
              <a:t>!</a:t>
            </a:r>
            <a:endParaRPr sz="4800">
              <a:latin typeface="Oswald"/>
              <a:ea typeface="Oswald"/>
              <a:cs typeface="Oswald"/>
              <a:sym typeface="Oswa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p59"/>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25" name="Google Shape;325;p59"/>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26" name="Google Shape;326;p59"/>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Yejun Shin</a:t>
            </a:r>
            <a:r>
              <a:rPr lang="en" sz="2600">
                <a:solidFill>
                  <a:srgbClr val="888888"/>
                </a:solidFill>
                <a:latin typeface="Oswald"/>
                <a:ea typeface="Oswald"/>
                <a:cs typeface="Oswald"/>
                <a:sym typeface="Oswald"/>
              </a:rPr>
              <a:t> at Citadel High, Friday, November 21st - Chicken</a:t>
            </a:r>
            <a:endParaRPr sz="2600">
              <a:solidFill>
                <a:srgbClr val="888888"/>
              </a:solidFill>
              <a:latin typeface="Oswald"/>
              <a:ea typeface="Oswald"/>
              <a:cs typeface="Oswald"/>
              <a:sym typeface="Oswald"/>
            </a:endParaRPr>
          </a:p>
        </p:txBody>
      </p:sp>
      <p:sp>
        <p:nvSpPr>
          <p:cNvPr descr="All text" id="327" name="Google Shape;327;p59"/>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chemeClr val="dk1"/>
                </a:solidFill>
                <a:latin typeface="Oswald"/>
                <a:ea typeface="Oswald"/>
                <a:cs typeface="Oswald"/>
                <a:sym typeface="Oswald"/>
              </a:rPr>
              <a:t>💪🏼</a:t>
            </a:r>
            <a:r>
              <a:rPr lang="en" sz="4800">
                <a:solidFill>
                  <a:srgbClr val="F3F3F3"/>
                </a:solidFill>
                <a:latin typeface="Oswald"/>
                <a:ea typeface="Oswald"/>
                <a:cs typeface="Oswald"/>
                <a:sym typeface="Oswald"/>
              </a:rPr>
              <a:t>y</a:t>
            </a:r>
            <a:r>
              <a:rPr lang="en" sz="4800">
                <a:solidFill>
                  <a:srgbClr val="EFEFEF"/>
                </a:solidFill>
                <a:latin typeface="Oswald"/>
                <a:ea typeface="Oswald"/>
                <a:cs typeface="Oswald"/>
                <a:sym typeface="Oswald"/>
              </a:rPr>
              <a:t>e</a:t>
            </a:r>
            <a:r>
              <a:rPr lang="en" sz="4800">
                <a:solidFill>
                  <a:srgbClr val="D9D9D9"/>
                </a:solidFill>
                <a:latin typeface="Oswald"/>
                <a:ea typeface="Oswald"/>
                <a:cs typeface="Oswald"/>
                <a:sym typeface="Oswald"/>
              </a:rPr>
              <a:t>s</a:t>
            </a:r>
            <a:r>
              <a:rPr lang="en" sz="4800">
                <a:solidFill>
                  <a:schemeClr val="dk1"/>
                </a:solidFill>
                <a:latin typeface="Oswald"/>
                <a:ea typeface="Oswald"/>
                <a:cs typeface="Oswald"/>
                <a:sym typeface="Oswald"/>
              </a:rPr>
              <a:t>, </a:t>
            </a:r>
            <a:r>
              <a:rPr lang="en" sz="4800">
                <a:solidFill>
                  <a:srgbClr val="CCCCCC"/>
                </a:solidFill>
                <a:latin typeface="Oswald"/>
                <a:ea typeface="Oswald"/>
                <a:cs typeface="Oswald"/>
                <a:sym typeface="Oswald"/>
              </a:rPr>
              <a:t>g</a:t>
            </a:r>
            <a:r>
              <a:rPr lang="en" sz="4800">
                <a:solidFill>
                  <a:srgbClr val="B7B7B7"/>
                </a:solidFill>
                <a:latin typeface="Oswald"/>
                <a:ea typeface="Oswald"/>
                <a:cs typeface="Oswald"/>
                <a:sym typeface="Oswald"/>
              </a:rPr>
              <a:t>r</a:t>
            </a:r>
            <a:r>
              <a:rPr lang="en" sz="4800">
                <a:solidFill>
                  <a:srgbClr val="999999"/>
                </a:solidFill>
                <a:latin typeface="Oswald"/>
                <a:ea typeface="Oswald"/>
                <a:cs typeface="Oswald"/>
                <a:sym typeface="Oswald"/>
              </a:rPr>
              <a:t>e</a:t>
            </a:r>
            <a:r>
              <a:rPr lang="en" sz="4800">
                <a:solidFill>
                  <a:srgbClr val="3E3E3E"/>
                </a:solidFill>
                <a:latin typeface="Oswald"/>
                <a:ea typeface="Oswald"/>
                <a:cs typeface="Oswald"/>
                <a:sym typeface="Oswald"/>
              </a:rPr>
              <a:t>y</a:t>
            </a:r>
            <a:r>
              <a:rPr lang="en" sz="4800">
                <a:solidFill>
                  <a:srgbClr val="282828"/>
                </a:solidFill>
                <a:latin typeface="Oswald"/>
                <a:ea typeface="Oswald"/>
                <a:cs typeface="Oswald"/>
                <a:sym typeface="Oswald"/>
              </a:rPr>
              <a:t>s</a:t>
            </a:r>
            <a:r>
              <a:rPr lang="en" sz="4800">
                <a:latin typeface="Oswald"/>
                <a:ea typeface="Oswald"/>
                <a:cs typeface="Oswald"/>
                <a:sym typeface="Oswald"/>
              </a:rPr>
              <a:t>!</a:t>
            </a:r>
            <a:endParaRPr sz="4800">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60"/>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Chicken</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333" name="Google Shape;333;p60"/>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 Advait Abhilash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Zi'aez Allison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Peter Azhagiri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Covenant Bassey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Matthew Bowdridge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Gabriel Carvalho Cardoso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Trey Carvery     </a:t>
            </a:r>
            <a:r>
              <a:rPr lang="en">
                <a:solidFill>
                  <a:srgbClr val="DDDDDD"/>
                </a:solidFill>
                <a:latin typeface="Average"/>
                <a:ea typeface="Average"/>
                <a:cs typeface="Average"/>
                <a:sym typeface="Average"/>
              </a:rPr>
              <a:t>✏️✏️</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Ken Declaro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Autumn DeGiobbi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Adella Finnamore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Margo Flynn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Kieran Forbes-Tan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Ronan Furlong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 Grant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Hala Khalaf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Tyson Lafitte     📷</a:t>
            </a:r>
            <a:r>
              <a:rPr lang="en">
                <a:solidFill>
                  <a:srgbClr val="DDDDDD"/>
                </a:solidFill>
                <a:latin typeface="Average"/>
                <a:ea typeface="Average"/>
                <a:cs typeface="Average"/>
                <a:sym typeface="Average"/>
              </a:rPr>
              <a:t>✏️✏️✏️</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Tinevimbo Makura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Mohammad Malahfji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Kit McCormack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Harrison Morash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Lam Nguyen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Bayden Noble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Zyaira Owen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Harmony  Parker-Paul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Arad Ranjbar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Ryan Rice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Mila Sahmarani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Yejun Shin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Hayden Theriault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Thompson-Hill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Ayla Williams     </a:t>
            </a:r>
            <a:endParaRPr>
              <a:solidFill>
                <a:srgbClr val="DDDDDD"/>
              </a:solidFill>
              <a:latin typeface="Average"/>
              <a:ea typeface="Average"/>
              <a:cs typeface="Average"/>
              <a:sym typeface="Averag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descr="Title" id="338" name="Google Shape;338;p61"/>
          <p:cNvSpPr txBox="1"/>
          <p:nvPr/>
        </p:nvSpPr>
        <p:spPr>
          <a:xfrm>
            <a:off x="456525" y="0"/>
            <a:ext cx="8217600" cy="228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FF"/>
                </a:solidFill>
                <a:latin typeface="Oswald"/>
                <a:ea typeface="Oswald"/>
                <a:cs typeface="Oswald"/>
                <a:sym typeface="Oswald"/>
              </a:rPr>
              <a:t>Every work-in-progress photo counts towards your </a:t>
            </a:r>
            <a:r>
              <a:rPr lang="en" sz="4000">
                <a:solidFill>
                  <a:srgbClr val="00FF00"/>
                </a:solidFill>
                <a:latin typeface="Oswald"/>
                <a:ea typeface="Oswald"/>
                <a:cs typeface="Oswald"/>
                <a:sym typeface="Oswald"/>
              </a:rPr>
              <a:t>goal-setting mark</a:t>
            </a:r>
            <a:endParaRPr sz="4000">
              <a:solidFill>
                <a:srgbClr val="00FF00"/>
              </a:solidFill>
              <a:latin typeface="Oswald"/>
              <a:ea typeface="Oswald"/>
              <a:cs typeface="Oswald"/>
              <a:sym typeface="Oswald"/>
            </a:endParaRPr>
          </a:p>
          <a:p>
            <a:pPr indent="0" lvl="0" marL="0" rtl="0" algn="ctr">
              <a:spcBef>
                <a:spcPts val="0"/>
              </a:spcBef>
              <a:spcAft>
                <a:spcPts val="0"/>
              </a:spcAft>
              <a:buNone/>
            </a:pPr>
            <a:r>
              <a:rPr lang="en" sz="4000">
                <a:solidFill>
                  <a:srgbClr val="FFFFFF"/>
                </a:solidFill>
                <a:latin typeface="Oswald"/>
                <a:ea typeface="Oswald"/>
                <a:cs typeface="Oswald"/>
                <a:sym typeface="Oswald"/>
              </a:rPr>
              <a:t>  📷</a:t>
            </a:r>
            <a:r>
              <a:rPr b="1" lang="en" sz="4000">
                <a:solidFill>
                  <a:srgbClr val="00FF00"/>
                </a:solidFill>
                <a:latin typeface="Oswald"/>
                <a:ea typeface="Oswald"/>
                <a:cs typeface="Oswald"/>
                <a:sym typeface="Oswald"/>
              </a:rPr>
              <a:t>→</a:t>
            </a:r>
            <a:r>
              <a:rPr lang="en" sz="4000">
                <a:solidFill>
                  <a:srgbClr val="FFFFFF"/>
                </a:solidFill>
                <a:latin typeface="Oswald"/>
                <a:ea typeface="Oswald"/>
                <a:cs typeface="Oswald"/>
                <a:sym typeface="Oswald"/>
              </a:rPr>
              <a:t>✏️</a:t>
            </a:r>
            <a:endParaRPr sz="1500">
              <a:solidFill>
                <a:srgbClr val="AAAAAA"/>
              </a:solidFill>
              <a:latin typeface="Average"/>
              <a:ea typeface="Average"/>
              <a:cs typeface="Average"/>
              <a:sym typeface="Average"/>
            </a:endParaRPr>
          </a:p>
        </p:txBody>
      </p:sp>
      <p:sp>
        <p:nvSpPr>
          <p:cNvPr descr="Translations" id="339" name="Google Shape;339;p61"/>
          <p:cNvSpPr txBox="1"/>
          <p:nvPr/>
        </p:nvSpPr>
        <p:spPr>
          <a:xfrm>
            <a:off x="0" y="2286600"/>
            <a:ext cx="9144000" cy="45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እያንዳንዱ በሂደት ላይ ያለ ፎቶ ወደ ግብ ማቀናበሪያ ምልክትዎ ይቆጠራል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كل صورة قيد التنفيذ تُحتسب ضمن هدفك المحدد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 treball en curs compta per a la teva marca d'objectius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每张正在制作的照片都计入你的目标设定分数</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هر عکس در حال انجام، در راستای هدف تعیین‌شده‌ی شما محسوب می‌شود.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प्रत्येक कार्य-प्रगति फ़ोटो आपके लक्ष्य-निर्धारण चिह्न में गिनी जाती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作業中の写真はすべて目標達成にカウントされます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진행 중인 모든 사진은 목표 설정에 반영됩니다.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Her wêneyek di xebata berdewam de ji bo destnîşankirina armanca we tê hesibandin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do trabalho em andamento conta para sua meta de definição de metas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ਹਰੇਕ ਕੰਮ-ਅਧੀਨ ਫੋਟੋ ਤੁਹਾਡੇ ਟੀਚੇ ਨੂੰ ਪੂਰਾ ਕਰਨ ਲਈ ਗਿਣੀ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Каждая фотография в процессе работы учитывается при постановке цели.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Sawir kasta oo shaqada ku jira wuxuu ku xisaabtamayaa calaamadda yool-dejinta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del trabajo en progreso cuenta para alcanzar tu objetivo.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Kila picha inayoendelea inahesabiwa katika alama yako ya kuweka lengo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bawat work-in-progress na larawan ay binibilang sa iyong marka sa pagtatakda ng layunin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Çalışma aşamasındaki her fotoğraf, hedef belirleme hedefinize ulaşmanıza katkıda bulunur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Кожне фото в процесі роботи зараховується для досягнення вашої мети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Mỗi bức ảnh đang trong quá trình thực hiện đều được tính vào mục tiêu bạn đặt ra</a:t>
            </a:r>
            <a:endParaRPr sz="3200">
              <a:solidFill>
                <a:srgbClr val="CACACA"/>
              </a:solidFill>
              <a:latin typeface="Average"/>
              <a:ea typeface="Average"/>
              <a:cs typeface="Average"/>
              <a:sym typeface="Averag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graphicFrame>
        <p:nvGraphicFramePr>
          <p:cNvPr id="348" name="Google Shape;348;p63"/>
          <p:cNvGraphicFramePr/>
          <p:nvPr/>
        </p:nvGraphicFramePr>
        <p:xfrm>
          <a:off x="749600" y="62350"/>
          <a:ext cx="3000000" cy="3000000"/>
        </p:xfrm>
        <a:graphic>
          <a:graphicData uri="http://schemas.openxmlformats.org/drawingml/2006/table">
            <a:tbl>
              <a:tblPr>
                <a:noFill/>
                <a:tableStyleId>{468335AC-CCD1-4413-92D0-2BB784FC1801}</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br>
                        <a:rPr lang="en" sz="2000">
                          <a:solidFill>
                            <a:srgbClr val="6AA84F"/>
                          </a:solidFill>
                          <a:latin typeface="Oswald"/>
                          <a:ea typeface="Oswald"/>
                          <a:cs typeface="Oswald"/>
                          <a:sym typeface="Oswald"/>
                        </a:rPr>
                      </a:br>
                      <a:r>
                        <a:rPr lang="en"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graphicFrame>
        <p:nvGraphicFramePr>
          <p:cNvPr id="353" name="Google Shape;353;p64"/>
          <p:cNvGraphicFramePr/>
          <p:nvPr/>
        </p:nvGraphicFramePr>
        <p:xfrm>
          <a:off x="0" y="0"/>
          <a:ext cx="3000000" cy="3000000"/>
        </p:xfrm>
        <a:graphic>
          <a:graphicData uri="http://schemas.openxmlformats.org/drawingml/2006/table">
            <a:tbl>
              <a:tblPr>
                <a:noFill/>
                <a:tableStyleId>{96D9B745-45FE-42F8-8CA1-2868F0DAAB91}</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descr="All text" id="358" name="Google Shape;358;p65"/>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359" name="Google Shape;359;p65"/>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360" name="Google Shape;360;p65"/>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361" name="Google Shape;361;p65"/>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362" name="Google Shape;362;p65"/>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363" name="Google Shape;363;p65"/>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364" name="Google Shape;364;p65"/>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365" name="Google Shape;365;p65"/>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366" name="Google Shape;366;p65"/>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367" name="Google Shape;367;p65"/>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1" name="Shape 371"/>
        <p:cNvGrpSpPr/>
        <p:nvPr/>
      </p:nvGrpSpPr>
      <p:grpSpPr>
        <a:xfrm>
          <a:off x="0" y="0"/>
          <a:ext cx="0" cy="0"/>
          <a:chOff x="0" y="0"/>
          <a:chExt cx="0" cy="0"/>
        </a:xfrm>
      </p:grpSpPr>
      <p:pic>
        <p:nvPicPr>
          <p:cNvPr id="372" name="Google Shape;372;p66"/>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373" name="Google Shape;373;p66"/>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67"/>
          <p:cNvSpPr txBox="1"/>
          <p:nvPr>
            <p:ph type="ctrTitle"/>
          </p:nvPr>
        </p:nvSpPr>
        <p:spPr>
          <a:xfrm>
            <a:off x="1143000" y="1122363"/>
            <a:ext cx="6858000" cy="238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67"/>
          <p:cNvSpPr txBox="1"/>
          <p:nvPr>
            <p:ph idx="1" type="subTitle"/>
          </p:nvPr>
        </p:nvSpPr>
        <p:spPr>
          <a:xfrm>
            <a:off x="1143000" y="3602038"/>
            <a:ext cx="6858000" cy="1655700"/>
          </a:xfrm>
          <a:prstGeom prst="rect">
            <a:avLst/>
          </a:prstGeom>
        </p:spPr>
        <p:txBody>
          <a:bodyPr anchorCtr="0" anchor="t" bIns="91425" lIns="91425" spcFirstLastPara="1" rIns="91425" wrap="square" tIns="91425">
            <a:noAutofit/>
          </a:bodyPr>
          <a:lstStyle/>
          <a:p>
            <a:pPr indent="0" lvl="0" marL="0" rtl="0" algn="ctr">
              <a:spcBef>
                <a:spcPts val="480"/>
              </a:spcBef>
              <a:spcAft>
                <a:spcPts val="0"/>
              </a:spcAft>
              <a:buNone/>
            </a:pPr>
            <a:r>
              <a:t/>
            </a:r>
            <a:endParaRPr/>
          </a:p>
        </p:txBody>
      </p:sp>
      <p:pic>
        <p:nvPicPr>
          <p:cNvPr id="380" name="Google Shape;380;p67" title="IMG-7345.JPG"/>
          <p:cNvPicPr preferRelativeResize="0"/>
          <p:nvPr/>
        </p:nvPicPr>
        <p:blipFill rotWithShape="1">
          <a:blip r:embed="rId3">
            <a:alphaModFix/>
          </a:blip>
          <a:srcRect b="14228" l="0" r="0" t="12356"/>
          <a:stretch/>
        </p:blipFill>
        <p:spPr>
          <a:xfrm>
            <a:off x="1069200" y="0"/>
            <a:ext cx="7005612" cy="6857999"/>
          </a:xfrm>
          <a:prstGeom prst="rect">
            <a:avLst/>
          </a:prstGeom>
          <a:noFill/>
          <a:ln>
            <a:noFill/>
          </a:ln>
        </p:spPr>
      </p:pic>
      <p:sp>
        <p:nvSpPr>
          <p:cNvPr id="381" name="Google Shape;381;p67"/>
          <p:cNvSpPr txBox="1"/>
          <p:nvPr/>
        </p:nvSpPr>
        <p:spPr>
          <a:xfrm>
            <a:off x="2720000" y="3172375"/>
            <a:ext cx="12189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0">
                <a:solidFill>
                  <a:schemeClr val="dk1"/>
                </a:solidFill>
              </a:rPr>
              <a:t>❄️</a:t>
            </a:r>
            <a:endParaRPr sz="60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69"/>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800">
                <a:solidFill>
                  <a:srgbClr val="FFFFFF"/>
                </a:solidFill>
                <a:latin typeface="Oswald"/>
                <a:ea typeface="Oswald"/>
                <a:cs typeface="Oswald"/>
                <a:sym typeface="Oswald"/>
              </a:rPr>
              <a:t>Some people have already </a:t>
            </a:r>
            <a:r>
              <a:rPr lang="en" sz="3800">
                <a:solidFill>
                  <a:srgbClr val="00FF00"/>
                </a:solidFill>
                <a:latin typeface="Oswald"/>
                <a:ea typeface="Oswald"/>
                <a:cs typeface="Oswald"/>
                <a:sym typeface="Oswald"/>
              </a:rPr>
              <a:t>finished </a:t>
            </a:r>
            <a:r>
              <a:rPr lang="en" sz="3800">
                <a:solidFill>
                  <a:srgbClr val="FFFFFF"/>
                </a:solidFill>
                <a:latin typeface="Oswald"/>
                <a:ea typeface="Oswald"/>
                <a:cs typeface="Oswald"/>
                <a:sym typeface="Oswald"/>
              </a:rPr>
              <a:t>their art history assignment:</a:t>
            </a:r>
            <a:endParaRPr b="1" sz="2000">
              <a:solidFill>
                <a:srgbClr val="00FF00"/>
              </a:solidFill>
              <a:latin typeface="Average"/>
              <a:ea typeface="Average"/>
              <a:cs typeface="Average"/>
              <a:sym typeface="Average"/>
            </a:endParaRPr>
          </a:p>
          <a:p>
            <a:pPr indent="0" lvl="0" marL="0" marR="0" rtl="0" algn="ctr">
              <a:lnSpc>
                <a:spcPct val="100000"/>
              </a:lnSpc>
              <a:spcBef>
                <a:spcPts val="0"/>
              </a:spcBef>
              <a:spcAft>
                <a:spcPts val="0"/>
              </a:spcAft>
              <a:buNone/>
            </a:pPr>
            <a:r>
              <a:t/>
            </a:r>
            <a:endParaRPr b="1" sz="2200">
              <a:solidFill>
                <a:srgbClr val="00FF00"/>
              </a:solidFill>
              <a:latin typeface="Average"/>
              <a:ea typeface="Average"/>
              <a:cs typeface="Average"/>
              <a:sym typeface="Average"/>
            </a:endParaRPr>
          </a:p>
          <a:p>
            <a:pPr indent="0" lvl="0" marL="0" marR="0" rtl="0" algn="ctr">
              <a:lnSpc>
                <a:spcPct val="100000"/>
              </a:lnSpc>
              <a:spcBef>
                <a:spcPts val="0"/>
              </a:spcBef>
              <a:spcAft>
                <a:spcPts val="0"/>
              </a:spcAft>
              <a:buNone/>
            </a:pPr>
            <a:r>
              <a:rPr b="1" lang="en" sz="2200">
                <a:solidFill>
                  <a:srgbClr val="00FF00"/>
                </a:solidFill>
                <a:latin typeface="Average"/>
                <a:ea typeface="Average"/>
                <a:cs typeface="Average"/>
                <a:sym typeface="Average"/>
              </a:rPr>
              <a:t>Anya</a:t>
            </a:r>
            <a:endParaRPr b="1" sz="2200">
              <a:solidFill>
                <a:srgbClr val="00FF00"/>
              </a:solidFill>
              <a:latin typeface="Average"/>
              <a:ea typeface="Average"/>
              <a:cs typeface="Average"/>
              <a:sym typeface="Average"/>
            </a:endParaRPr>
          </a:p>
          <a:p>
            <a:pPr indent="0" lvl="0" marL="0" marR="0" rtl="0" algn="ctr">
              <a:lnSpc>
                <a:spcPct val="100000"/>
              </a:lnSpc>
              <a:spcBef>
                <a:spcPts val="0"/>
              </a:spcBef>
              <a:spcAft>
                <a:spcPts val="0"/>
              </a:spcAft>
              <a:buNone/>
            </a:pPr>
            <a:r>
              <a:rPr b="1" lang="en" sz="2200">
                <a:solidFill>
                  <a:srgbClr val="00FF00"/>
                </a:solidFill>
                <a:latin typeface="Average"/>
                <a:ea typeface="Average"/>
                <a:cs typeface="Average"/>
                <a:sym typeface="Average"/>
              </a:rPr>
              <a:t>Brody</a:t>
            </a:r>
            <a:endParaRPr b="1" sz="2200">
              <a:solidFill>
                <a:srgbClr val="00FF00"/>
              </a:solidFill>
              <a:latin typeface="Average"/>
              <a:ea typeface="Average"/>
              <a:cs typeface="Average"/>
              <a:sym typeface="Average"/>
            </a:endParaRPr>
          </a:p>
          <a:p>
            <a:pPr indent="0" lvl="0" marL="0" marR="0" rtl="0" algn="ctr">
              <a:lnSpc>
                <a:spcPct val="100000"/>
              </a:lnSpc>
              <a:spcBef>
                <a:spcPts val="0"/>
              </a:spcBef>
              <a:spcAft>
                <a:spcPts val="0"/>
              </a:spcAft>
              <a:buNone/>
            </a:pPr>
            <a:r>
              <a:rPr b="1" lang="en" sz="2200">
                <a:solidFill>
                  <a:srgbClr val="00FF00"/>
                </a:solidFill>
                <a:latin typeface="Average"/>
                <a:ea typeface="Average"/>
                <a:cs typeface="Average"/>
                <a:sym typeface="Average"/>
              </a:rPr>
              <a:t>Jibby </a:t>
            </a:r>
            <a:endParaRPr b="1" sz="2200">
              <a:solidFill>
                <a:srgbClr val="00FF00"/>
              </a:solidFill>
              <a:latin typeface="Average"/>
              <a:ea typeface="Average"/>
              <a:cs typeface="Average"/>
              <a:sym typeface="Average"/>
            </a:endParaRPr>
          </a:p>
          <a:p>
            <a:pPr indent="0" lvl="0" marL="0" marR="0" rtl="0" algn="ctr">
              <a:lnSpc>
                <a:spcPct val="100000"/>
              </a:lnSpc>
              <a:spcBef>
                <a:spcPts val="0"/>
              </a:spcBef>
              <a:spcAft>
                <a:spcPts val="0"/>
              </a:spcAft>
              <a:buNone/>
            </a:pPr>
            <a:r>
              <a:rPr b="1" lang="en" sz="2200">
                <a:solidFill>
                  <a:srgbClr val="00FF00"/>
                </a:solidFill>
                <a:latin typeface="Average"/>
                <a:ea typeface="Average"/>
                <a:cs typeface="Average"/>
                <a:sym typeface="Average"/>
              </a:rPr>
              <a:t>Kobe</a:t>
            </a:r>
            <a:endParaRPr b="1" sz="2200">
              <a:solidFill>
                <a:srgbClr val="00FF00"/>
              </a:solidFill>
              <a:latin typeface="Average"/>
              <a:ea typeface="Average"/>
              <a:cs typeface="Average"/>
              <a:sym typeface="Average"/>
            </a:endParaRPr>
          </a:p>
          <a:p>
            <a:pPr indent="0" lvl="0" marL="0" marR="0" rtl="0" algn="ctr">
              <a:lnSpc>
                <a:spcPct val="100000"/>
              </a:lnSpc>
              <a:spcBef>
                <a:spcPts val="0"/>
              </a:spcBef>
              <a:spcAft>
                <a:spcPts val="0"/>
              </a:spcAft>
              <a:buNone/>
            </a:pPr>
            <a:r>
              <a:rPr b="1" lang="en" sz="2200">
                <a:solidFill>
                  <a:srgbClr val="00FF00"/>
                </a:solidFill>
                <a:latin typeface="Average"/>
                <a:ea typeface="Average"/>
                <a:cs typeface="Average"/>
                <a:sym typeface="Average"/>
              </a:rPr>
              <a:t>Libby O</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Lydia</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Marlee *</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Mona *</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Nour</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Sailam Drey</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Sama</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Sarah R *</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Sulaf</a:t>
            </a:r>
            <a:endParaRPr b="1" sz="2200">
              <a:solidFill>
                <a:srgbClr val="00FF00"/>
              </a:solidFill>
              <a:latin typeface="Average"/>
              <a:ea typeface="Average"/>
              <a:cs typeface="Average"/>
              <a:sym typeface="Average"/>
            </a:endParaRPr>
          </a:p>
          <a:p>
            <a:pPr indent="0" lvl="0" marL="0" rtl="0" algn="ctr">
              <a:spcBef>
                <a:spcPts val="0"/>
              </a:spcBef>
              <a:spcAft>
                <a:spcPts val="0"/>
              </a:spcAft>
              <a:buNone/>
            </a:pPr>
            <a:r>
              <a:rPr b="1" lang="en" sz="2200">
                <a:solidFill>
                  <a:srgbClr val="00FF00"/>
                </a:solidFill>
                <a:latin typeface="Average"/>
                <a:ea typeface="Average"/>
                <a:cs typeface="Average"/>
                <a:sym typeface="Average"/>
              </a:rPr>
              <a:t>Zahra</a:t>
            </a:r>
            <a:endParaRPr sz="4000">
              <a:solidFill>
                <a:srgbClr val="FFFFFF"/>
              </a:solidFill>
              <a:latin typeface="Oswald"/>
              <a:ea typeface="Oswald"/>
              <a:cs typeface="Oswald"/>
              <a:sym typeface="Oswald"/>
            </a:endParaRPr>
          </a:p>
        </p:txBody>
      </p:sp>
      <p:sp>
        <p:nvSpPr>
          <p:cNvPr descr="Translations" id="391" name="Google Shape;391;p69"/>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2000">
                <a:solidFill>
                  <a:srgbClr val="AAAAAA"/>
                </a:solidFill>
                <a:latin typeface="Average"/>
                <a:ea typeface="Average"/>
                <a:cs typeface="Average"/>
                <a:sym typeface="Average"/>
              </a:rPr>
              <a:t>لقد أنهى بعض الأشخاص بالفعل مهمتهم في تاريخ الفن:</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有些人已经完成了艺术史作业：</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برخی از افراد قبلاً تکلیف تاریخ هنر خود را به پایان رسانده اند:</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कुछ लोगों ने अपना कला इतिहास का कार्य पहले ही पूरा कर लिया है:</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어떤 사람들은 이미 미술사 과제를 마쳤습니다.</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Некоторые люди уже выполнили задание по истории искусств:</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Неки људи су већ завршили свој задатак из историје уметности:</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Algunas personas ya han terminado su tarea de historia del arte: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Natapos na ng ilang tao ang kanilang assignment sa art history:</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Деякі люди вже закінчили своє завдання з історії мистецтва:</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Một số người đã hoàn thành bài tập lịch sử nghệ thuật của mình:</a:t>
            </a:r>
            <a:endParaRPr sz="1900">
              <a:solidFill>
                <a:srgbClr val="CACACA"/>
              </a:solidFill>
              <a:latin typeface="Average"/>
              <a:ea typeface="Average"/>
              <a:cs typeface="Average"/>
              <a:sym typeface="Averag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5" name="Shape 395"/>
        <p:cNvGrpSpPr/>
        <p:nvPr/>
      </p:nvGrpSpPr>
      <p:grpSpPr>
        <a:xfrm>
          <a:off x="0" y="0"/>
          <a:ext cx="0" cy="0"/>
          <a:chOff x="0" y="0"/>
          <a:chExt cx="0" cy="0"/>
        </a:xfrm>
      </p:grpSpPr>
      <p:pic>
        <p:nvPicPr>
          <p:cNvPr id="396" name="Google Shape;396;p70"/>
          <p:cNvPicPr preferRelativeResize="0"/>
          <p:nvPr/>
        </p:nvPicPr>
        <p:blipFill rotWithShape="1">
          <a:blip r:embed="rId3">
            <a:alphaModFix/>
          </a:blip>
          <a:srcRect b="0" l="0" r="0" t="0"/>
          <a:stretch/>
        </p:blipFill>
        <p:spPr>
          <a:xfrm>
            <a:off x="0" y="0"/>
            <a:ext cx="9144000" cy="6143700"/>
          </a:xfrm>
          <a:prstGeom prst="rect">
            <a:avLst/>
          </a:prstGeom>
          <a:noFill/>
          <a:ln>
            <a:noFill/>
          </a:ln>
        </p:spPr>
      </p:pic>
      <p:sp>
        <p:nvSpPr>
          <p:cNvPr descr="All text" id="397" name="Google Shape;397;p70"/>
          <p:cNvSpPr txBox="1"/>
          <p:nvPr/>
        </p:nvSpPr>
        <p:spPr>
          <a:xfrm>
            <a:off x="0" y="6165850"/>
            <a:ext cx="9144000" cy="641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Georges-Pierre Seurat, </a:t>
            </a:r>
            <a:r>
              <a:rPr b="1" i="1" lang="en" sz="1700" u="none" cap="none" strike="noStrike">
                <a:solidFill>
                  <a:srgbClr val="F3F3F3"/>
                </a:solidFill>
                <a:latin typeface="Open Sans"/>
                <a:ea typeface="Open Sans"/>
                <a:cs typeface="Open Sans"/>
                <a:sym typeface="Open Sans"/>
              </a:rPr>
              <a:t>A Sunday Afternoon on the Island of La Grande Jatte</a:t>
            </a:r>
            <a:r>
              <a:rPr b="0" i="0" lang="en" sz="1700" u="none" cap="none" strike="noStrike">
                <a:solidFill>
                  <a:srgbClr val="CCCCCC"/>
                </a:solidFill>
                <a:latin typeface="Open Sans"/>
                <a:ea typeface="Open Sans"/>
                <a:cs typeface="Open Sans"/>
                <a:sym typeface="Open Sans"/>
              </a:rPr>
              <a:t>, 1884–86.</a:t>
            </a:r>
            <a:endParaRPr sz="17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Oil on canvas, 207.6 × 308 cm, Art Institute of Chicago.</a:t>
            </a:r>
            <a:endParaRPr sz="1700">
              <a:solidFill>
                <a:srgbClr val="CCCCCC"/>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descr="Title" id="402" name="Google Shape;402;p71"/>
          <p:cNvSpPr txBox="1"/>
          <p:nvPr/>
        </p:nvSpPr>
        <p:spPr>
          <a:xfrm>
            <a:off x="0" y="50"/>
            <a:ext cx="3837900" cy="9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Oswald"/>
                <a:ea typeface="Oswald"/>
                <a:cs typeface="Oswald"/>
                <a:sym typeface="Oswald"/>
              </a:rPr>
              <a:t>Part one: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List what you </a:t>
            </a:r>
            <a:r>
              <a:rPr lang="en" sz="3000">
                <a:solidFill>
                  <a:srgbClr val="00FF00"/>
                </a:solidFill>
                <a:latin typeface="Oswald"/>
                <a:ea typeface="Oswald"/>
                <a:cs typeface="Oswald"/>
                <a:sym typeface="Oswald"/>
              </a:rPr>
              <a:t>see</a:t>
            </a:r>
            <a:endParaRPr sz="3000">
              <a:solidFill>
                <a:srgbClr val="00FF00"/>
              </a:solidFill>
              <a:latin typeface="Average"/>
              <a:ea typeface="Average"/>
              <a:cs typeface="Average"/>
              <a:sym typeface="Average"/>
            </a:endParaRPr>
          </a:p>
        </p:txBody>
      </p:sp>
      <p:pic>
        <p:nvPicPr>
          <p:cNvPr id="403" name="Google Shape;403;p71"/>
          <p:cNvPicPr preferRelativeResize="0"/>
          <p:nvPr/>
        </p:nvPicPr>
        <p:blipFill>
          <a:blip r:embed="rId3">
            <a:alphaModFix/>
          </a:blip>
          <a:stretch>
            <a:fillRect/>
          </a:stretch>
        </p:blipFill>
        <p:spPr>
          <a:xfrm>
            <a:off x="3837955" y="0"/>
            <a:ext cx="5306043" cy="6858002"/>
          </a:xfrm>
          <a:prstGeom prst="rect">
            <a:avLst/>
          </a:prstGeom>
          <a:noFill/>
          <a:ln>
            <a:noFill/>
          </a:ln>
        </p:spPr>
      </p:pic>
      <p:pic>
        <p:nvPicPr>
          <p:cNvPr id="404" name="Google Shape;404;p71"/>
          <p:cNvPicPr preferRelativeResize="0"/>
          <p:nvPr/>
        </p:nvPicPr>
        <p:blipFill rotWithShape="1">
          <a:blip r:embed="rId4">
            <a:alphaModFix/>
          </a:blip>
          <a:srcRect b="0" l="0" r="0" t="0"/>
          <a:stretch/>
        </p:blipFill>
        <p:spPr>
          <a:xfrm>
            <a:off x="4015075" y="787725"/>
            <a:ext cx="4951800" cy="3327000"/>
          </a:xfrm>
          <a:prstGeom prst="rect">
            <a:avLst/>
          </a:prstGeom>
          <a:noFill/>
          <a:ln>
            <a:noFill/>
          </a:ln>
        </p:spPr>
      </p:pic>
      <p:sp>
        <p:nvSpPr>
          <p:cNvPr descr="Translations" id="405" name="Google Shape;405;p71"/>
          <p:cNvSpPr txBox="1"/>
          <p:nvPr/>
        </p:nvSpPr>
        <p:spPr>
          <a:xfrm>
            <a:off x="0" y="916250"/>
            <a:ext cx="3837900" cy="59418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900">
                <a:solidFill>
                  <a:srgbClr val="AAAAAA"/>
                </a:solidFill>
                <a:latin typeface="Average"/>
                <a:ea typeface="Average"/>
                <a:cs typeface="Average"/>
                <a:sym typeface="Average"/>
              </a:rPr>
              <a:t>الجزء الأول: اذكر ما تراه</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第一部分：列出你所看到的</a:t>
            </a:r>
            <a:endParaRPr sz="1900">
              <a:solidFill>
                <a:srgbClr val="AAAAAA"/>
              </a:solidFill>
              <a:latin typeface="Average"/>
              <a:ea typeface="Average"/>
              <a:cs typeface="Average"/>
              <a:sym typeface="Average"/>
            </a:endParaRPr>
          </a:p>
          <a:p>
            <a:pPr indent="0" lvl="0" marL="0" rtl="1" algn="r">
              <a:spcBef>
                <a:spcPts val="0"/>
              </a:spcBef>
              <a:spcAft>
                <a:spcPts val="0"/>
              </a:spcAft>
              <a:buNone/>
            </a:pPr>
            <a:r>
              <a:rPr lang="en" sz="1900">
                <a:solidFill>
                  <a:srgbClr val="AAAAAA"/>
                </a:solidFill>
                <a:latin typeface="Average"/>
                <a:ea typeface="Average"/>
                <a:cs typeface="Average"/>
                <a:sym typeface="Average"/>
              </a:rPr>
              <a:t>بخش اول: آنچه را که می بینید فهرست کنید</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भाग एक: आप जो देखते हैं उसे सूचीबद्ध करें</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1부: 당신이 보는 것을 나열하세요</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Часть первая: Перечислите то, что вы видите</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Први део: Наведите шта видите</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Primera parte: enumera lo que ves</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Unang bahagi: Ilista ang iyong nakikita</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Частина перша: Перелічіть те, що ви бачите</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Phần một: Liệt kê những gì bạn nhìn thấy</a:t>
            </a:r>
            <a:endParaRPr sz="2400">
              <a:solidFill>
                <a:srgbClr val="CACACA"/>
              </a:solidFill>
              <a:latin typeface="Average"/>
              <a:ea typeface="Average"/>
              <a:cs typeface="Average"/>
              <a:sym typeface="Averag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72"/>
          <p:cNvPicPr preferRelativeResize="0"/>
          <p:nvPr/>
        </p:nvPicPr>
        <p:blipFill rotWithShape="1">
          <a:blip r:embed="rId3">
            <a:alphaModFix/>
          </a:blip>
          <a:srcRect b="0" l="3129" r="0" t="2372"/>
          <a:stretch/>
        </p:blipFill>
        <p:spPr>
          <a:xfrm>
            <a:off x="3833951" y="0"/>
            <a:ext cx="5310049" cy="6858001"/>
          </a:xfrm>
          <a:prstGeom prst="rect">
            <a:avLst/>
          </a:prstGeom>
          <a:noFill/>
          <a:ln>
            <a:noFill/>
          </a:ln>
        </p:spPr>
      </p:pic>
      <p:sp>
        <p:nvSpPr>
          <p:cNvPr descr="Title" id="411" name="Google Shape;411;p72"/>
          <p:cNvSpPr txBox="1"/>
          <p:nvPr/>
        </p:nvSpPr>
        <p:spPr>
          <a:xfrm>
            <a:off x="0" y="50"/>
            <a:ext cx="3837900" cy="92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Oswald"/>
                <a:ea typeface="Oswald"/>
                <a:cs typeface="Oswald"/>
                <a:sym typeface="Oswald"/>
              </a:rPr>
              <a:t>Part two: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What do the </a:t>
            </a:r>
            <a:r>
              <a:rPr lang="en" sz="3000">
                <a:solidFill>
                  <a:srgbClr val="00FF00"/>
                </a:solidFill>
                <a:latin typeface="Oswald"/>
                <a:ea typeface="Oswald"/>
                <a:cs typeface="Oswald"/>
                <a:sym typeface="Oswald"/>
              </a:rPr>
              <a:t>things mean</a:t>
            </a:r>
            <a:r>
              <a:rPr lang="en" sz="3000">
                <a:solidFill>
                  <a:srgbClr val="FFFFFF"/>
                </a:solidFill>
                <a:latin typeface="Oswald"/>
                <a:ea typeface="Oswald"/>
                <a:cs typeface="Oswald"/>
                <a:sym typeface="Oswald"/>
              </a:rPr>
              <a:t>?</a:t>
            </a:r>
            <a:endParaRPr sz="1300">
              <a:solidFill>
                <a:srgbClr val="B7B7B7"/>
              </a:solidFill>
              <a:latin typeface="Average"/>
              <a:ea typeface="Average"/>
              <a:cs typeface="Average"/>
              <a:sym typeface="Average"/>
            </a:endParaRPr>
          </a:p>
        </p:txBody>
      </p:sp>
      <p:sp>
        <p:nvSpPr>
          <p:cNvPr descr="Translations" id="412" name="Google Shape;412;p72"/>
          <p:cNvSpPr txBox="1"/>
          <p:nvPr/>
        </p:nvSpPr>
        <p:spPr>
          <a:xfrm>
            <a:off x="0" y="923450"/>
            <a:ext cx="3837900" cy="59346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2000">
                <a:solidFill>
                  <a:srgbClr val="AAAAAA"/>
                </a:solidFill>
                <a:latin typeface="Average"/>
                <a:ea typeface="Average"/>
                <a:cs typeface="Average"/>
                <a:sym typeface="Average"/>
              </a:rPr>
              <a:t>الجزء الثاني: ماذا تعني الأشياء؟</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第二部分：这些事情意味着什么？</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بخش دوم: چیزها به چه معنا هستند؟</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भाग दो: चीज़ों का क्या मतलब है?</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2부: 상황이 무엇을 의미하나요?</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Часть вторая: Что означают эти вещи?</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Други део: Шта ствари значе?</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Segunda parte: ¿Qué significan las cosas?</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Ikalawang Bahagi: Ano ang ibig sabihin ng mga bagay?</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Частина друга: Що означають речі?</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Phần thứ hai: Những điều này có ý nghĩa gì?</a:t>
            </a:r>
            <a:endParaRPr sz="2500">
              <a:solidFill>
                <a:srgbClr val="CACACA"/>
              </a:solidFill>
              <a:latin typeface="Average"/>
              <a:ea typeface="Average"/>
              <a:cs typeface="Average"/>
              <a:sym typeface="Averag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6" name="Shape 416"/>
        <p:cNvGrpSpPr/>
        <p:nvPr/>
      </p:nvGrpSpPr>
      <p:grpSpPr>
        <a:xfrm>
          <a:off x="0" y="0"/>
          <a:ext cx="0" cy="0"/>
          <a:chOff x="0" y="0"/>
          <a:chExt cx="0" cy="0"/>
        </a:xfrm>
      </p:grpSpPr>
      <p:pic>
        <p:nvPicPr>
          <p:cNvPr id="417" name="Google Shape;417;p73"/>
          <p:cNvPicPr preferRelativeResize="0"/>
          <p:nvPr/>
        </p:nvPicPr>
        <p:blipFill rotWithShape="1">
          <a:blip r:embed="rId3">
            <a:alphaModFix/>
          </a:blip>
          <a:srcRect b="0" l="0" r="0" t="0"/>
          <a:stretch/>
        </p:blipFill>
        <p:spPr>
          <a:xfrm>
            <a:off x="0" y="1935162"/>
            <a:ext cx="4572000" cy="3033600"/>
          </a:xfrm>
          <a:prstGeom prst="rect">
            <a:avLst/>
          </a:prstGeom>
          <a:noFill/>
          <a:ln>
            <a:noFill/>
          </a:ln>
        </p:spPr>
      </p:pic>
      <p:pic>
        <p:nvPicPr>
          <p:cNvPr id="418" name="Google Shape;418;p73"/>
          <p:cNvPicPr preferRelativeResize="0"/>
          <p:nvPr/>
        </p:nvPicPr>
        <p:blipFill rotWithShape="1">
          <a:blip r:embed="rId4">
            <a:alphaModFix/>
          </a:blip>
          <a:srcRect b="0" l="0" r="0" t="0"/>
          <a:stretch/>
        </p:blipFill>
        <p:spPr>
          <a:xfrm>
            <a:off x="4572000" y="1916112"/>
            <a:ext cx="4572000" cy="3071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74"/>
          <p:cNvPicPr preferRelativeResize="0"/>
          <p:nvPr/>
        </p:nvPicPr>
        <p:blipFill rotWithShape="1">
          <a:blip r:embed="rId3">
            <a:alphaModFix/>
          </a:blip>
          <a:srcRect b="0" l="3456" r="0" t="0"/>
          <a:stretch/>
        </p:blipFill>
        <p:spPr>
          <a:xfrm>
            <a:off x="3854625" y="0"/>
            <a:ext cx="5289375" cy="6857999"/>
          </a:xfrm>
          <a:prstGeom prst="rect">
            <a:avLst/>
          </a:prstGeom>
          <a:noFill/>
          <a:ln>
            <a:noFill/>
          </a:ln>
        </p:spPr>
      </p:pic>
      <p:sp>
        <p:nvSpPr>
          <p:cNvPr descr="Title" id="424" name="Google Shape;424;p74"/>
          <p:cNvSpPr txBox="1"/>
          <p:nvPr/>
        </p:nvSpPr>
        <p:spPr>
          <a:xfrm>
            <a:off x="0" y="50"/>
            <a:ext cx="3837900" cy="9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700">
                <a:solidFill>
                  <a:srgbClr val="FFFFFF"/>
                </a:solidFill>
                <a:latin typeface="Oswald"/>
                <a:ea typeface="Oswald"/>
                <a:cs typeface="Oswald"/>
                <a:sym typeface="Oswald"/>
              </a:rPr>
              <a:t>Part three: </a:t>
            </a:r>
            <a:endParaRPr sz="2700">
              <a:solidFill>
                <a:srgbClr val="FFFFFF"/>
              </a:solidFill>
              <a:latin typeface="Oswald"/>
              <a:ea typeface="Oswald"/>
              <a:cs typeface="Oswald"/>
              <a:sym typeface="Oswald"/>
            </a:endParaRPr>
          </a:p>
          <a:p>
            <a:pPr indent="0" lvl="0" marL="0" rtl="0" algn="l">
              <a:spcBef>
                <a:spcPts val="0"/>
              </a:spcBef>
              <a:spcAft>
                <a:spcPts val="0"/>
              </a:spcAft>
              <a:buNone/>
            </a:pPr>
            <a:r>
              <a:rPr lang="en" sz="2700">
                <a:solidFill>
                  <a:srgbClr val="FFFFFF"/>
                </a:solidFill>
                <a:latin typeface="Oswald"/>
                <a:ea typeface="Oswald"/>
                <a:cs typeface="Oswald"/>
                <a:sym typeface="Oswald"/>
              </a:rPr>
              <a:t>What is the </a:t>
            </a:r>
            <a:r>
              <a:rPr lang="en" sz="2700">
                <a:solidFill>
                  <a:srgbClr val="00FF00"/>
                </a:solidFill>
                <a:latin typeface="Oswald"/>
                <a:ea typeface="Oswald"/>
                <a:cs typeface="Oswald"/>
                <a:sym typeface="Oswald"/>
              </a:rPr>
              <a:t>overall message</a:t>
            </a:r>
            <a:r>
              <a:rPr lang="en" sz="2700">
                <a:solidFill>
                  <a:srgbClr val="FFFFFF"/>
                </a:solidFill>
                <a:latin typeface="Oswald"/>
                <a:ea typeface="Oswald"/>
                <a:cs typeface="Oswald"/>
                <a:sym typeface="Oswald"/>
              </a:rPr>
              <a:t>?</a:t>
            </a:r>
            <a:endParaRPr>
              <a:solidFill>
                <a:srgbClr val="B7B7B7"/>
              </a:solidFill>
              <a:latin typeface="Average"/>
              <a:ea typeface="Average"/>
              <a:cs typeface="Average"/>
              <a:sym typeface="Average"/>
            </a:endParaRPr>
          </a:p>
        </p:txBody>
      </p:sp>
      <p:sp>
        <p:nvSpPr>
          <p:cNvPr descr="Translations" id="425" name="Google Shape;425;p74"/>
          <p:cNvSpPr txBox="1"/>
          <p:nvPr/>
        </p:nvSpPr>
        <p:spPr>
          <a:xfrm>
            <a:off x="0" y="916250"/>
            <a:ext cx="3837900" cy="59418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900">
                <a:solidFill>
                  <a:srgbClr val="AAAAAA"/>
                </a:solidFill>
                <a:latin typeface="Average"/>
                <a:ea typeface="Average"/>
                <a:cs typeface="Average"/>
                <a:sym typeface="Average"/>
              </a:rPr>
              <a:t>الجزء الثالث: ما هي الرسالة الشاملة؟</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第三部分：总体信息是什么？</a:t>
            </a:r>
            <a:endParaRPr sz="1900">
              <a:solidFill>
                <a:srgbClr val="AAAAAA"/>
              </a:solidFill>
              <a:latin typeface="Average"/>
              <a:ea typeface="Average"/>
              <a:cs typeface="Average"/>
              <a:sym typeface="Average"/>
            </a:endParaRPr>
          </a:p>
          <a:p>
            <a:pPr indent="0" lvl="0" marL="0" rtl="1" algn="r">
              <a:spcBef>
                <a:spcPts val="0"/>
              </a:spcBef>
              <a:spcAft>
                <a:spcPts val="0"/>
              </a:spcAft>
              <a:buNone/>
            </a:pPr>
            <a:r>
              <a:rPr lang="en" sz="1900">
                <a:solidFill>
                  <a:srgbClr val="AAAAAA"/>
                </a:solidFill>
                <a:latin typeface="Average"/>
                <a:ea typeface="Average"/>
                <a:cs typeface="Average"/>
                <a:sym typeface="Average"/>
              </a:rPr>
              <a:t>بخش سوم: پیام کلی چیست؟</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भाग तीन: समग्र संदेश क्या है?</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3부: 전반적인 메시지는 무엇입니까?</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Часть третья: Каково общее послание?</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Трећи део: Која је општа порука?</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Tercera parte: ¿Cuál es el mensaje general?</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Ikatlong Bahagi: Ano ang pangkalahatang mensahe?</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Частина третя: Яке загальне повідомлення?</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Phần thứ ba: Thông điệp tổng thể là gì?</a:t>
            </a:r>
            <a:endParaRPr sz="2400">
              <a:solidFill>
                <a:srgbClr val="CACACA"/>
              </a:solidFill>
              <a:latin typeface="Average"/>
              <a:ea typeface="Average"/>
              <a:cs typeface="Average"/>
              <a:sym typeface="Averag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75"/>
          <p:cNvPicPr preferRelativeResize="0"/>
          <p:nvPr/>
        </p:nvPicPr>
        <p:blipFill rotWithShape="1">
          <a:blip r:embed="rId3">
            <a:alphaModFix/>
          </a:blip>
          <a:srcRect b="0" l="3016" r="0" t="0"/>
          <a:stretch/>
        </p:blipFill>
        <p:spPr>
          <a:xfrm>
            <a:off x="3864200" y="0"/>
            <a:ext cx="5279801" cy="6857999"/>
          </a:xfrm>
          <a:prstGeom prst="rect">
            <a:avLst/>
          </a:prstGeom>
          <a:noFill/>
          <a:ln>
            <a:noFill/>
          </a:ln>
        </p:spPr>
      </p:pic>
      <p:sp>
        <p:nvSpPr>
          <p:cNvPr descr="Title" id="431" name="Google Shape;431;p75"/>
          <p:cNvSpPr txBox="1"/>
          <p:nvPr/>
        </p:nvSpPr>
        <p:spPr>
          <a:xfrm>
            <a:off x="0" y="50"/>
            <a:ext cx="3837900" cy="1362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500">
                <a:solidFill>
                  <a:srgbClr val="FFFFFF"/>
                </a:solidFill>
                <a:latin typeface="Oswald"/>
                <a:ea typeface="Oswald"/>
                <a:cs typeface="Oswald"/>
                <a:sym typeface="Oswald"/>
              </a:rPr>
              <a:t>Part four: </a:t>
            </a:r>
            <a:endParaRPr sz="2500">
              <a:solidFill>
                <a:srgbClr val="FFFFFF"/>
              </a:solidFill>
              <a:latin typeface="Oswald"/>
              <a:ea typeface="Oswald"/>
              <a:cs typeface="Oswald"/>
              <a:sym typeface="Oswald"/>
            </a:endParaRPr>
          </a:p>
          <a:p>
            <a:pPr indent="0" lvl="0" marL="0" rtl="0" algn="l">
              <a:spcBef>
                <a:spcPts val="0"/>
              </a:spcBef>
              <a:spcAft>
                <a:spcPts val="0"/>
              </a:spcAft>
              <a:buNone/>
            </a:pPr>
            <a:r>
              <a:rPr lang="en" sz="2500">
                <a:solidFill>
                  <a:srgbClr val="FFFFFF"/>
                </a:solidFill>
                <a:latin typeface="Oswald"/>
                <a:ea typeface="Oswald"/>
                <a:cs typeface="Oswald"/>
                <a:sym typeface="Oswald"/>
              </a:rPr>
              <a:t>Does this artwork </a:t>
            </a:r>
            <a:r>
              <a:rPr lang="en" sz="2500">
                <a:solidFill>
                  <a:srgbClr val="00FF00"/>
                </a:solidFill>
                <a:latin typeface="Oswald"/>
                <a:ea typeface="Oswald"/>
                <a:cs typeface="Oswald"/>
                <a:sym typeface="Oswald"/>
              </a:rPr>
              <a:t>communicate </a:t>
            </a:r>
            <a:r>
              <a:rPr lang="en" sz="2500">
                <a:solidFill>
                  <a:srgbClr val="FFFFFF"/>
                </a:solidFill>
                <a:latin typeface="Oswald"/>
                <a:ea typeface="Oswald"/>
                <a:cs typeface="Oswald"/>
                <a:sym typeface="Oswald"/>
              </a:rPr>
              <a:t>its meaning </a:t>
            </a:r>
            <a:r>
              <a:rPr lang="en" sz="2500">
                <a:solidFill>
                  <a:srgbClr val="00FF00"/>
                </a:solidFill>
                <a:latin typeface="Oswald"/>
                <a:ea typeface="Oswald"/>
                <a:cs typeface="Oswald"/>
                <a:sym typeface="Oswald"/>
              </a:rPr>
              <a:t>well</a:t>
            </a:r>
            <a:r>
              <a:rPr lang="en" sz="2500">
                <a:solidFill>
                  <a:srgbClr val="FFFFFF"/>
                </a:solidFill>
                <a:latin typeface="Oswald"/>
                <a:ea typeface="Oswald"/>
                <a:cs typeface="Oswald"/>
                <a:sym typeface="Oswald"/>
              </a:rPr>
              <a:t>?</a:t>
            </a:r>
            <a:endParaRPr sz="1100">
              <a:solidFill>
                <a:srgbClr val="B7B7B7"/>
              </a:solidFill>
              <a:latin typeface="Average"/>
              <a:ea typeface="Average"/>
              <a:cs typeface="Average"/>
              <a:sym typeface="Average"/>
            </a:endParaRPr>
          </a:p>
        </p:txBody>
      </p:sp>
      <p:sp>
        <p:nvSpPr>
          <p:cNvPr descr="Translations" id="432" name="Google Shape;432;p75"/>
          <p:cNvSpPr txBox="1"/>
          <p:nvPr/>
        </p:nvSpPr>
        <p:spPr>
          <a:xfrm>
            <a:off x="0" y="1362350"/>
            <a:ext cx="3837900" cy="54957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500">
                <a:solidFill>
                  <a:srgbClr val="AAAAAA"/>
                </a:solidFill>
                <a:latin typeface="Average"/>
                <a:ea typeface="Average"/>
                <a:cs typeface="Average"/>
                <a:sym typeface="Average"/>
              </a:rPr>
              <a:t>الجزء الرابع: هل هذا العمل الفني ينقل معناه بشكل جيد؟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第四部分：这件艺术品能否很好地传达其含义？</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قسمت چهارم: آیا این اثر هنری معنای خود را به خوبی بیان می کند؟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भाग चार: क्या यह कलाकृति अपना अर्थ अच्छी तरह संप्रेषित करती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4부: 이 작품은 그 의미를 잘 전달하고 있나요?</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Часть четвертая: Хорошо ли это произведение передает свой смысл?</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Четврти део: Да ли ово уметничко дело добро преноси своје значење?</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Cuarta parte: ¿Esta obra de arte comunica bien su significado?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Ikaapat na Bahagi: Ang likhang sining ba na ito ay naipapahayag nang maayos ang kahulugan nito?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Частина четверта: чи добре цей твір мистецтва передає своє значення?</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Phần bốn: Tác phẩm nghệ thuật này có truyền tải tốt ý nghĩa của nó không?</a:t>
            </a:r>
            <a:endParaRPr sz="1600">
              <a:solidFill>
                <a:srgbClr val="CACACA"/>
              </a:solidFill>
              <a:latin typeface="Average"/>
              <a:ea typeface="Average"/>
              <a:cs typeface="Average"/>
              <a:sym typeface="Averag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descr="Title" id="437" name="Google Shape;437;p76"/>
          <p:cNvSpPr txBox="1"/>
          <p:nvPr/>
        </p:nvSpPr>
        <p:spPr>
          <a:xfrm>
            <a:off x="75" y="2300002"/>
            <a:ext cx="4119300" cy="2258100"/>
          </a:xfrm>
          <a:prstGeom prst="rect">
            <a:avLst/>
          </a:prstGeom>
          <a:noFill/>
          <a:ln>
            <a:noFill/>
          </a:ln>
        </p:spPr>
        <p:txBody>
          <a:bodyPr anchorCtr="0" anchor="ctr" bIns="78475" lIns="78475" spcFirstLastPara="1" rIns="78475" wrap="square" tIns="78475">
            <a:noAutofit/>
          </a:bodyPr>
          <a:lstStyle/>
          <a:p>
            <a:pPr indent="0" lvl="0" marL="0" rtl="0" algn="ctr">
              <a:spcBef>
                <a:spcPts val="0"/>
              </a:spcBef>
              <a:spcAft>
                <a:spcPts val="0"/>
              </a:spcAft>
              <a:buNone/>
            </a:pPr>
            <a:r>
              <a:rPr lang="en" sz="3677">
                <a:solidFill>
                  <a:srgbClr val="FFFFFF"/>
                </a:solidFill>
                <a:latin typeface="Oswald"/>
                <a:ea typeface="Oswald"/>
                <a:cs typeface="Oswald"/>
                <a:sym typeface="Oswald"/>
              </a:rPr>
              <a:t>I have made a video for you that has subtitles in your home language</a:t>
            </a:r>
            <a:endParaRPr sz="1617">
              <a:solidFill>
                <a:srgbClr val="B7B7B7"/>
              </a:solidFill>
              <a:latin typeface="Average"/>
              <a:ea typeface="Average"/>
              <a:cs typeface="Average"/>
              <a:sym typeface="Average"/>
            </a:endParaRPr>
          </a:p>
        </p:txBody>
      </p:sp>
      <p:sp>
        <p:nvSpPr>
          <p:cNvPr descr="Translations" id="438" name="Google Shape;438;p76"/>
          <p:cNvSpPr txBox="1"/>
          <p:nvPr/>
        </p:nvSpPr>
        <p:spPr>
          <a:xfrm>
            <a:off x="4232650" y="0"/>
            <a:ext cx="4911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450">
                <a:solidFill>
                  <a:srgbClr val="AAAAAA"/>
                </a:solidFill>
                <a:latin typeface="Average"/>
                <a:ea typeface="Average"/>
                <a:cs typeface="Average"/>
                <a:sym typeface="Average"/>
              </a:rPr>
              <a:t>በአገርዎ ቋንቋ የትርጉም ጽሑፎች ያለው ቪዲዮ ሠርቻለሁ</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 sz="1450">
                <a:solidFill>
                  <a:srgbClr val="AAAAAA"/>
                </a:solidFill>
                <a:latin typeface="Average"/>
                <a:ea typeface="Average"/>
                <a:cs typeface="Average"/>
                <a:sym typeface="Average"/>
              </a:rPr>
              <a:t>لقد قمت بعمل فيديو لك يحتوي على ترجمة باللغة الأم الخاصة بك</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He fet un vídeo per a tu que té subtítols en la teva llengua materna</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我为你制作了带有你母语字幕的视频</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 sz="1450">
                <a:solidFill>
                  <a:srgbClr val="AAAAAA"/>
                </a:solidFill>
                <a:latin typeface="Average"/>
                <a:ea typeface="Average"/>
                <a:cs typeface="Average"/>
                <a:sym typeface="Average"/>
              </a:rPr>
              <a:t>ویدیویی برای شما ساخته ام که زیرنویس آن به زبان اصلی شماست</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मैंने आपके लिए एक वीडियो बनाया है जिसमें आपकी घरेलू भाषा में उपशीर्षक 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あなたの母国語の字幕付きのビデオを作りました</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저는 여러분의 모국어로 자막이 있는 영상을 만들었습니다.</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Min vîdyoyek ji bo we çêkiriye ku jêrnivîs bi zimanê we yê malê heye</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Eu fiz um vídeo para você com legendas em seu idioma nativo</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ਮੈਂ ਤੁਹਾਡੇ ਲਈ ਵੀਡੀਓ ਬਣਾਈ ਹੈ ਜਿਸ ਵਿੱਚ ਤੁਹਾਡੀ ਘਰੇਲੂ ਭਾਸ਼ਾ ਵਿੱਚ ਉਪਸਿਰਲੇਖ ਹਨ</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Я сделал для вас видео с субтитрами на вашем родном языке.</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Waxaan kuu sameeyay muuqaal leh qoraal-hoosaadyo ku qoran luqadaada guriga</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He hecho un vídeo para ti que tiene subtítulos en tu idioma nativo.</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Nimekutengenezea video ambayo ina manukuu katika lugha yako ya nyumbani</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Gumawa ako ng video para sa iyo na may mga subtitle sa iyong sariling wika</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Sizin için ana dilinizde altyazılı bir video hazırladım</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Я зробив для вас відео із субтитрами вашою рідною мовою</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Tôi đã làm video cho bạn có phụ đề bằng ngôn ngữ mẹ đẻ của bạn</a:t>
            </a:r>
            <a:endParaRPr sz="1450">
              <a:solidFill>
                <a:srgbClr val="AAAAAA"/>
              </a:solidFill>
              <a:latin typeface="Average"/>
              <a:ea typeface="Average"/>
              <a:cs typeface="Average"/>
              <a:sym typeface="Average"/>
            </a:endParaRPr>
          </a:p>
        </p:txBody>
      </p:sp>
      <p:pic>
        <p:nvPicPr>
          <p:cNvPr id="439" name="Google Shape;439;p76"/>
          <p:cNvPicPr preferRelativeResize="0"/>
          <p:nvPr/>
        </p:nvPicPr>
        <p:blipFill>
          <a:blip r:embed="rId3">
            <a:alphaModFix/>
          </a:blip>
          <a:stretch>
            <a:fillRect/>
          </a:stretch>
        </p:blipFill>
        <p:spPr>
          <a:xfrm>
            <a:off x="909727" y="0"/>
            <a:ext cx="2300001" cy="2300001"/>
          </a:xfrm>
          <a:prstGeom prst="rect">
            <a:avLst/>
          </a:prstGeom>
          <a:noFill/>
          <a:ln>
            <a:noFill/>
          </a:ln>
        </p:spPr>
      </p:pic>
      <p:pic>
        <p:nvPicPr>
          <p:cNvPr id="440" name="Google Shape;440;p76"/>
          <p:cNvPicPr preferRelativeResize="0"/>
          <p:nvPr/>
        </p:nvPicPr>
        <p:blipFill rotWithShape="1">
          <a:blip r:embed="rId4">
            <a:alphaModFix/>
          </a:blip>
          <a:srcRect b="20070" l="1038" r="55349" t="16032"/>
          <a:stretch/>
        </p:blipFill>
        <p:spPr>
          <a:xfrm>
            <a:off x="63" y="4558008"/>
            <a:ext cx="4044063" cy="229999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descr="Visual Arts 10 at Citadel High School. &#10;Halifax, Nova Scotia, Canada." id="445" name="Google Shape;445;p77" title="Art analysis of George Seurat's, La Grande Jatte">
            <a:hlinkClick r:id="rId3"/>
          </p:cNvPr>
          <p:cNvPicPr preferRelativeResize="0"/>
          <p:nvPr/>
        </p:nvPicPr>
        <p:blipFill>
          <a:blip r:embed="rId4">
            <a:alphaModFix/>
          </a:blip>
          <a:stretch>
            <a:fillRect/>
          </a:stretch>
        </p:blipFill>
        <p:spPr>
          <a:xfrm>
            <a:off x="0" y="0"/>
            <a:ext cx="914400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1000"/>
                                        <p:tgtEl>
                                          <p:spTgt spid="4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9" name="Shape 449"/>
        <p:cNvGrpSpPr/>
        <p:nvPr/>
      </p:nvGrpSpPr>
      <p:grpSpPr>
        <a:xfrm>
          <a:off x="0" y="0"/>
          <a:ext cx="0" cy="0"/>
          <a:chOff x="0" y="0"/>
          <a:chExt cx="0" cy="0"/>
        </a:xfrm>
      </p:grpSpPr>
      <p:pic>
        <p:nvPicPr>
          <p:cNvPr id="450" name="Google Shape;450;p78"/>
          <p:cNvPicPr preferRelativeResize="0"/>
          <p:nvPr/>
        </p:nvPicPr>
        <p:blipFill rotWithShape="1">
          <a:blip r:embed="rId3">
            <a:alphaModFix/>
          </a:blip>
          <a:srcRect b="0" l="0" r="0" t="0"/>
          <a:stretch/>
        </p:blipFill>
        <p:spPr>
          <a:xfrm>
            <a:off x="0" y="0"/>
            <a:ext cx="9144000" cy="6143700"/>
          </a:xfrm>
          <a:prstGeom prst="rect">
            <a:avLst/>
          </a:prstGeom>
          <a:noFill/>
          <a:ln>
            <a:noFill/>
          </a:ln>
        </p:spPr>
      </p:pic>
      <p:sp>
        <p:nvSpPr>
          <p:cNvPr descr="All text" id="451" name="Google Shape;451;p78"/>
          <p:cNvSpPr txBox="1"/>
          <p:nvPr/>
        </p:nvSpPr>
        <p:spPr>
          <a:xfrm>
            <a:off x="0" y="6165850"/>
            <a:ext cx="9144000" cy="641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Georges-Pierre Seurat, </a:t>
            </a:r>
            <a:r>
              <a:rPr b="1" i="1" lang="en" sz="1700" u="none" cap="none" strike="noStrike">
                <a:solidFill>
                  <a:srgbClr val="F3F3F3"/>
                </a:solidFill>
                <a:latin typeface="Open Sans"/>
                <a:ea typeface="Open Sans"/>
                <a:cs typeface="Open Sans"/>
                <a:sym typeface="Open Sans"/>
              </a:rPr>
              <a:t>A Sunday Afternoon on the Island of La Grande Jatte</a:t>
            </a:r>
            <a:r>
              <a:rPr b="0" i="0" lang="en" sz="1700" u="none" cap="none" strike="noStrike">
                <a:solidFill>
                  <a:srgbClr val="CCCCCC"/>
                </a:solidFill>
                <a:latin typeface="Open Sans"/>
                <a:ea typeface="Open Sans"/>
                <a:cs typeface="Open Sans"/>
                <a:sym typeface="Open Sans"/>
              </a:rPr>
              <a:t>, 1884–86.</a:t>
            </a:r>
            <a:endParaRPr sz="17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Oil on canvas, 207.6 × 308 cm, Art Institute of Chicago.</a:t>
            </a:r>
            <a:endParaRPr sz="1700">
              <a:solidFill>
                <a:srgbClr val="CCCCCC"/>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80"/>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Chicken</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461" name="Google Shape;461;p80"/>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 Advait Abhilash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Zi'aez Allison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Peter Azhagiri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Covenant Bassey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Matthew Bowdridge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Gabriel Carvalho Cardoso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Trey Carvery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Ken Declaro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Autumn DeGiobbi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Adella Finnamore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Margo Flynn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Kieran Forbes-Tan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Ronan Furlong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 Grant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Hala Khalaf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Tyson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Tinevimbo Makura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Mohammad Malahfji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Kit McCormack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Harrison Morash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Lam Nguyen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Bayden Noble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Zyaira Owen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Harmony  Parker-Paul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Arad Ranjbar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Ryan Rice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Mila Sahmarani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Yejun Shin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Hayden Theriault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Thompson-Hill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Ayla Williams     </a:t>
            </a:r>
            <a:endParaRPr>
              <a:solidFill>
                <a:srgbClr val="DDDDDD"/>
              </a:solidFill>
              <a:latin typeface="Average"/>
              <a:ea typeface="Average"/>
              <a:cs typeface="Average"/>
              <a:sym typeface="Average"/>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descr="Title" id="470" name="Google Shape;470;p82"/>
          <p:cNvSpPr txBox="1"/>
          <p:nvPr/>
        </p:nvSpPr>
        <p:spPr>
          <a:xfrm>
            <a:off x="0" y="0"/>
            <a:ext cx="9144000" cy="228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rgbClr val="FFFFFF"/>
                </a:solidFill>
                <a:latin typeface="Oswald"/>
                <a:ea typeface="Oswald"/>
                <a:cs typeface="Oswald"/>
                <a:sym typeface="Oswald"/>
              </a:rPr>
              <a:t>So what should I be doing today?</a:t>
            </a:r>
            <a:br>
              <a:rPr lang="en" sz="2500">
                <a:solidFill>
                  <a:srgbClr val="FFFFFF"/>
                </a:solidFill>
                <a:latin typeface="Oswald"/>
                <a:ea typeface="Oswald"/>
                <a:cs typeface="Oswald"/>
                <a:sym typeface="Oswald"/>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B7B7B7"/>
                </a:solidFill>
                <a:latin typeface="Average"/>
                <a:ea typeface="Average"/>
                <a:cs typeface="Average"/>
                <a:sym typeface="Average"/>
              </a:rPr>
              <a:t>Do your art analysis of </a:t>
            </a:r>
            <a:r>
              <a:rPr b="1" lang="en" sz="1900">
                <a:solidFill>
                  <a:srgbClr val="00FF00"/>
                </a:solidFill>
                <a:latin typeface="Average"/>
                <a:ea typeface="Average"/>
                <a:cs typeface="Average"/>
                <a:sym typeface="Average"/>
              </a:rPr>
              <a:t>La Grande Jatte FIRST!</a:t>
            </a:r>
            <a:endParaRPr sz="1900">
              <a:solidFill>
                <a:srgbClr val="00FF00"/>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B7B7B7"/>
                </a:solidFill>
                <a:latin typeface="Average"/>
                <a:ea typeface="Average"/>
                <a:cs typeface="Average"/>
                <a:sym typeface="Average"/>
              </a:rPr>
              <a:t>Remember that there is a </a:t>
            </a:r>
            <a:r>
              <a:rPr b="1" lang="en" sz="1900">
                <a:solidFill>
                  <a:srgbClr val="FFFFFF"/>
                </a:solidFill>
                <a:latin typeface="Average"/>
                <a:ea typeface="Average"/>
                <a:cs typeface="Average"/>
                <a:sym typeface="Average"/>
              </a:rPr>
              <a:t>video with subtitles </a:t>
            </a:r>
            <a:br>
              <a:rPr b="1" lang="en" sz="1900">
                <a:solidFill>
                  <a:srgbClr val="FFFFFF"/>
                </a:solidFill>
                <a:latin typeface="Average"/>
                <a:ea typeface="Average"/>
                <a:cs typeface="Average"/>
                <a:sym typeface="Average"/>
              </a:rPr>
            </a:br>
            <a:r>
              <a:rPr b="1" lang="en" sz="1900">
                <a:solidFill>
                  <a:srgbClr val="FFFFFF"/>
                </a:solidFill>
                <a:latin typeface="Average"/>
                <a:ea typeface="Average"/>
                <a:cs typeface="Average"/>
                <a:sym typeface="Average"/>
              </a:rPr>
              <a:t>in many languages</a:t>
            </a:r>
            <a:r>
              <a:rPr lang="en" sz="1900">
                <a:solidFill>
                  <a:srgbClr val="B7B7B7"/>
                </a:solidFill>
                <a:latin typeface="Average"/>
                <a:ea typeface="Average"/>
                <a:cs typeface="Average"/>
                <a:sym typeface="Average"/>
              </a:rPr>
              <a:t> in the Google Classroom</a:t>
            </a:r>
            <a:endParaRPr sz="1900">
              <a:solidFill>
                <a:srgbClr val="B7B7B7"/>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B7B7B7"/>
                </a:solidFill>
                <a:latin typeface="Average"/>
                <a:ea typeface="Average"/>
                <a:cs typeface="Average"/>
                <a:sym typeface="Average"/>
              </a:rPr>
              <a:t>When you are done, </a:t>
            </a:r>
            <a:r>
              <a:rPr b="1" lang="en" sz="1900">
                <a:solidFill>
                  <a:srgbClr val="00FF00"/>
                </a:solidFill>
                <a:latin typeface="Average"/>
                <a:ea typeface="Average"/>
                <a:cs typeface="Average"/>
                <a:sym typeface="Average"/>
              </a:rPr>
              <a:t>continue with your painting</a:t>
            </a:r>
            <a:r>
              <a:rPr lang="en" sz="1900">
                <a:solidFill>
                  <a:srgbClr val="B7B7B7"/>
                </a:solidFill>
                <a:latin typeface="Average"/>
                <a:ea typeface="Average"/>
                <a:cs typeface="Average"/>
                <a:sym typeface="Average"/>
              </a:rPr>
              <a:t>.</a:t>
            </a:r>
            <a:endParaRPr sz="550">
              <a:solidFill>
                <a:srgbClr val="CACACA"/>
              </a:solidFill>
              <a:latin typeface="Average"/>
              <a:ea typeface="Average"/>
              <a:cs typeface="Average"/>
              <a:sym typeface="Average"/>
            </a:endParaRPr>
          </a:p>
        </p:txBody>
      </p:sp>
      <p:pic>
        <p:nvPicPr>
          <p:cNvPr id="471" name="Google Shape;471;p82"/>
          <p:cNvPicPr preferRelativeResize="0"/>
          <p:nvPr/>
        </p:nvPicPr>
        <p:blipFill>
          <a:blip r:embed="rId3">
            <a:alphaModFix/>
          </a:blip>
          <a:stretch>
            <a:fillRect/>
          </a:stretch>
        </p:blipFill>
        <p:spPr>
          <a:xfrm>
            <a:off x="6944075" y="228600"/>
            <a:ext cx="2199925" cy="2199925"/>
          </a:xfrm>
          <a:prstGeom prst="rect">
            <a:avLst/>
          </a:prstGeom>
          <a:noFill/>
          <a:ln>
            <a:noFill/>
          </a:ln>
        </p:spPr>
      </p:pic>
      <p:sp>
        <p:nvSpPr>
          <p:cNvPr descr="Translations" id="472" name="Google Shape;472;p82"/>
          <p:cNvSpPr txBox="1"/>
          <p:nvPr/>
        </p:nvSpPr>
        <p:spPr>
          <a:xfrm>
            <a:off x="0" y="2286000"/>
            <a:ext cx="9144000" cy="45720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500">
                <a:solidFill>
                  <a:srgbClr val="AAAAAA"/>
                </a:solidFill>
                <a:latin typeface="Average"/>
                <a:ea typeface="Average"/>
                <a:cs typeface="Average"/>
                <a:sym typeface="Average"/>
              </a:rPr>
              <a:t>قم بتحليلك الفني لـ La Grande Jatte أولاً! يوجد فيديو مع ترجمة بالعديد من اللغات في Google Classroom.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首先对 La Grande Jatte 进行艺术分析！谷歌课堂上有一个带有多种语言字幕的视频。</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ابتدا تحلیل هنری La Grande Jatte را انجام دهید! یک ویدیو با زیرنویس به زبان های مختلف در Google Classroom وجود دارد.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सबसे पहले ला ग्रांडे जट्टे का अपना कला विश्लेषण करें! Google Classroom में कई भाषाओं में उपशीर्षक वाला एक वीडियो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La Grande Jatte의 예술 분석을 먼저 수행해 보세요! 구글 클래스룸에는 다양한 언어로 자막이 있는 영상이 있습니다.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СНАЧАЛА проведите арт-анализ La Grande Jatte! В Google Classroom есть видео с субтитрами на многих языках.</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Урадите своју уметничку анализу Ла Гранде Јатте ПРВО! У Гоогле учионици постоји видео са титловима на многим језицима.</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¡Haz tu análisis artístico de La Grande Jatte PRIMERO! Hay un vídeo con subtítulos en muchos idiomas en Google Classroom.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Gawin MUNA ang iyong pagsusuri sa sining ng La Grande Jatte! Mayroong isang video na may mga subtitle sa maraming wika sa Google Classroom.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Зробіть свій художній аналіз La Grande Jatte ПЕРШИМ! У Google Classroom є відео з субтитрами багатьма мовами.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Hãy phân tích nghệ thuật của bạn về La Grande Jatte ĐẦU TIÊN! Có một video có phụ đề bằng nhiều ngôn ngữ trong Google Classroom.</a:t>
            </a:r>
            <a:endParaRPr sz="1350">
              <a:solidFill>
                <a:srgbClr val="CACACA"/>
              </a:solidFill>
              <a:latin typeface="Average"/>
              <a:ea typeface="Average"/>
              <a:cs typeface="Average"/>
              <a:sym typeface="Averag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6" name="Shape 476"/>
        <p:cNvGrpSpPr/>
        <p:nvPr/>
      </p:nvGrpSpPr>
      <p:grpSpPr>
        <a:xfrm>
          <a:off x="0" y="0"/>
          <a:ext cx="0" cy="0"/>
          <a:chOff x="0" y="0"/>
          <a:chExt cx="0" cy="0"/>
        </a:xfrm>
      </p:grpSpPr>
      <p:pic>
        <p:nvPicPr>
          <p:cNvPr id="477" name="Google Shape;477;p83"/>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478" name="Google Shape;478;p83"/>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descr="Translations" id="483" name="Google Shape;483;p84"/>
          <p:cNvSpPr txBox="1"/>
          <p:nvPr/>
        </p:nvSpPr>
        <p:spPr>
          <a:xfrm>
            <a:off x="4173900" y="0"/>
            <a:ext cx="4970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50">
                <a:solidFill>
                  <a:srgbClr val="AAAAAA"/>
                </a:solidFill>
                <a:latin typeface="Average"/>
                <a:ea typeface="Average"/>
                <a:cs typeface="Average"/>
                <a:sym typeface="Average"/>
              </a:rPr>
              <a:t>የስራዎን ፎቶ እንዲያነሳ አስተማሪዎን ይጠይቁ</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اطلب من معلمك أن يلتقط صورة لعملك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Demana al teu professor/a que faci una foto de la teva feina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让你的老师给你的作品拍照</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از معلمتان بخواهید از کارتان عکس بگیرد</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अपने शिक्षक से अपने काम की तस्वीर लेने के लिए कहें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先生にあなたの作品の写真を撮ってもらいましょう</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선생님께 당신의 작품 사진을 찍어달라고 부탁하세요</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Ji mamosteyê/a xwe bixwaze ku wêneyekî xebata te bigire</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Peça ao seu professor para tirar uma foto do seu trabalho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ਆਪਣੇ ਅਧਿਆਪਕ ਨੂੰ ਆਪਣੇ ਕੰਮ ਦੀ ਫੋਟੋ ਖਿੱਚਣ ਲਈ ਕਹੋ।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Попросите учителя сфотографировать вашу работу.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Weydii macalinkaaga inuu sawir ka qaado shaqadaada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Pídele a tu profesor que tome una foto de tu trabajo.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Mwambie mwalimu wako apige picha ya kazi yako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Hilingin sa iyong guro na kumuha ng larawan ng iyong gawa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Öğretmeninizden çalışmanızın fotoğrafını çekmesini isteyin</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Попросіть свого вчителя сфотографувати вашу роботу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Yêu cầu giáo viên chụp ảnh bài làm của bạn</a:t>
            </a:r>
            <a:endParaRPr sz="1650">
              <a:solidFill>
                <a:srgbClr val="AAAAAA"/>
              </a:solidFill>
              <a:latin typeface="Average"/>
              <a:ea typeface="Average"/>
              <a:cs typeface="Average"/>
              <a:sym typeface="Average"/>
            </a:endParaRPr>
          </a:p>
        </p:txBody>
      </p:sp>
      <p:grpSp>
        <p:nvGrpSpPr>
          <p:cNvPr id="484" name="Google Shape;484;p84"/>
          <p:cNvGrpSpPr/>
          <p:nvPr/>
        </p:nvGrpSpPr>
        <p:grpSpPr>
          <a:xfrm>
            <a:off x="-12" y="0"/>
            <a:ext cx="4173913" cy="6857999"/>
            <a:chOff x="-12" y="0"/>
            <a:chExt cx="4173913" cy="6857999"/>
          </a:xfrm>
        </p:grpSpPr>
        <p:pic>
          <p:nvPicPr>
            <p:cNvPr id="485" name="Google Shape;485;p84"/>
            <p:cNvPicPr preferRelativeResize="0"/>
            <p:nvPr/>
          </p:nvPicPr>
          <p:blipFill>
            <a:blip r:embed="rId3">
              <a:alphaModFix/>
            </a:blip>
            <a:stretch>
              <a:fillRect/>
            </a:stretch>
          </p:blipFill>
          <p:spPr>
            <a:xfrm>
              <a:off x="-12" y="1292999"/>
              <a:ext cx="4173769" cy="5565000"/>
            </a:xfrm>
            <a:prstGeom prst="rect">
              <a:avLst/>
            </a:prstGeom>
            <a:noFill/>
            <a:ln>
              <a:noFill/>
            </a:ln>
          </p:spPr>
        </p:pic>
        <p:sp>
          <p:nvSpPr>
            <p:cNvPr id="486" name="Google Shape;486;p84"/>
            <p:cNvSpPr txBox="1"/>
            <p:nvPr/>
          </p:nvSpPr>
          <p:spPr>
            <a:xfrm>
              <a:off x="0" y="0"/>
              <a:ext cx="4173900" cy="12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FFFFFF"/>
                  </a:solidFill>
                  <a:latin typeface="Oswald"/>
                  <a:ea typeface="Oswald"/>
                  <a:cs typeface="Oswald"/>
                  <a:sym typeface="Oswald"/>
                </a:rPr>
                <a:t>Ask your teacher to take a photo of your work</a:t>
              </a:r>
              <a:endParaRPr sz="1200"/>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descr="All text" id="491" name="Google Shape;491;p85"/>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